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4"/>
    <p:sldMasterId id="2147483895" r:id="rId5"/>
    <p:sldMasterId id="2147483907" r:id="rId6"/>
  </p:sldMasterIdLst>
  <p:notesMasterIdLst>
    <p:notesMasterId r:id="rId71"/>
  </p:notesMasterIdLst>
  <p:sldIdLst>
    <p:sldId id="460" r:id="rId7"/>
    <p:sldId id="548" r:id="rId8"/>
    <p:sldId id="461" r:id="rId9"/>
    <p:sldId id="615" r:id="rId10"/>
    <p:sldId id="628" r:id="rId11"/>
    <p:sldId id="670" r:id="rId12"/>
    <p:sldId id="632" r:id="rId13"/>
    <p:sldId id="631" r:id="rId14"/>
    <p:sldId id="637" r:id="rId15"/>
    <p:sldId id="629" r:id="rId16"/>
    <p:sldId id="636" r:id="rId17"/>
    <p:sldId id="622" r:id="rId18"/>
    <p:sldId id="630" r:id="rId19"/>
    <p:sldId id="617" r:id="rId20"/>
    <p:sldId id="623" r:id="rId21"/>
    <p:sldId id="633" r:id="rId22"/>
    <p:sldId id="624" r:id="rId23"/>
    <p:sldId id="634" r:id="rId24"/>
    <p:sldId id="625" r:id="rId25"/>
    <p:sldId id="635" r:id="rId26"/>
    <p:sldId id="618" r:id="rId27"/>
    <p:sldId id="626" r:id="rId28"/>
    <p:sldId id="627" r:id="rId29"/>
    <p:sldId id="663" r:id="rId30"/>
    <p:sldId id="665" r:id="rId31"/>
    <p:sldId id="664" r:id="rId32"/>
    <p:sldId id="666" r:id="rId33"/>
    <p:sldId id="619" r:id="rId34"/>
    <p:sldId id="602" r:id="rId35"/>
    <p:sldId id="603" r:id="rId36"/>
    <p:sldId id="468" r:id="rId37"/>
    <p:sldId id="604" r:id="rId38"/>
    <p:sldId id="605" r:id="rId39"/>
    <p:sldId id="606" r:id="rId40"/>
    <p:sldId id="671" r:id="rId41"/>
    <p:sldId id="638" r:id="rId42"/>
    <p:sldId id="639" r:id="rId43"/>
    <p:sldId id="640" r:id="rId44"/>
    <p:sldId id="641" r:id="rId45"/>
    <p:sldId id="662" r:id="rId46"/>
    <p:sldId id="655" r:id="rId47"/>
    <p:sldId id="642" r:id="rId48"/>
    <p:sldId id="669" r:id="rId49"/>
    <p:sldId id="667" r:id="rId50"/>
    <p:sldId id="668" r:id="rId51"/>
    <p:sldId id="607" r:id="rId52"/>
    <p:sldId id="643" r:id="rId53"/>
    <p:sldId id="644" r:id="rId54"/>
    <p:sldId id="645" r:id="rId55"/>
    <p:sldId id="647" r:id="rId56"/>
    <p:sldId id="646" r:id="rId57"/>
    <p:sldId id="648" r:id="rId58"/>
    <p:sldId id="649" r:id="rId59"/>
    <p:sldId id="650" r:id="rId60"/>
    <p:sldId id="652" r:id="rId61"/>
    <p:sldId id="654" r:id="rId62"/>
    <p:sldId id="651" r:id="rId63"/>
    <p:sldId id="658" r:id="rId64"/>
    <p:sldId id="656" r:id="rId65"/>
    <p:sldId id="657" r:id="rId66"/>
    <p:sldId id="659" r:id="rId67"/>
    <p:sldId id="653" r:id="rId68"/>
    <p:sldId id="661" r:id="rId69"/>
    <p:sldId id="614" r:id="rId70"/>
  </p:sldIdLst>
  <p:sldSz cx="9144000" cy="5143500" type="screen16x9"/>
  <p:notesSz cx="7023100" cy="9309100"/>
  <p:custDataLst>
    <p:tags r:id="rId72"/>
  </p:custDataLst>
  <p:defaultTextStyle>
    <a:defPPr>
      <a:defRPr lang="pt-BR"/>
    </a:defPPr>
    <a:lvl1pPr marL="0" algn="l" defTabSz="75925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79623" algn="l" defTabSz="75925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59251" algn="l" defTabSz="75925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38877" algn="l" defTabSz="75925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18503" algn="l" defTabSz="75925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898130" algn="l" defTabSz="75925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277755" algn="l" defTabSz="75925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657382" algn="l" defTabSz="75925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037008" algn="l" defTabSz="75925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rolina Vasconcelos" initials="CV" lastIdx="1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0000FF"/>
    <a:srgbClr val="F79A16"/>
    <a:srgbClr val="F49D17"/>
    <a:srgbClr val="F8A10F"/>
    <a:srgbClr val="BE4B48"/>
    <a:srgbClr val="005BB3"/>
    <a:srgbClr val="005AB1"/>
    <a:srgbClr val="0558A3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9631B5-78F2-41C9-869B-9F39066F8104}" styleName="Estilo Médio 3 - 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7" autoAdjust="0"/>
    <p:restoredTop sz="89537" autoAdjust="0"/>
  </p:normalViewPr>
  <p:slideViewPr>
    <p:cSldViewPr>
      <p:cViewPr varScale="1">
        <p:scale>
          <a:sx n="144" d="100"/>
          <a:sy n="144" d="100"/>
        </p:scale>
        <p:origin x="696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theme" Target="theme/theme1.xml"/><Relationship Id="rId7" Type="http://schemas.openxmlformats.org/officeDocument/2006/relationships/slide" Target="slides/slide1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43343" cy="4654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978133" y="1"/>
            <a:ext cx="3043343" cy="4654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42D07-0AEF-4059-AEA9-9DFDDA958D6F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2" y="8842031"/>
            <a:ext cx="3043343" cy="4654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978133" y="8842031"/>
            <a:ext cx="3043343" cy="4654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04CA9-DDB8-4BE1-A0EC-26D3B86986C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480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5925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79623" algn="l" defTabSz="75925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59251" algn="l" defTabSz="75925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38877" algn="l" defTabSz="75925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18503" algn="l" defTabSz="75925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98130" algn="l" defTabSz="75925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77755" algn="l" defTabSz="75925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57382" algn="l" defTabSz="75925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37008" algn="l" defTabSz="75925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04CA9-DDB8-4BE1-A0EC-26D3B86986C8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64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50CCB4-ADD3-44BD-8BD2-25C2B6217014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6091FCB-117D-4A7C-809F-132CDC6741E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117178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50CCB4-ADD3-44BD-8BD2-25C2B6217014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6091FCB-117D-4A7C-809F-132CDC6741E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532313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50CCB4-ADD3-44BD-8BD2-25C2B6217014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6091FCB-117D-4A7C-809F-132CDC6741E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335009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94" y="1098"/>
          <a:ext cx="1491" cy="1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812" name="Slide do think-cell" r:id="rId4" imgW="360" imgH="360" progId="">
                  <p:embed/>
                </p:oleObj>
              </mc:Choice>
              <mc:Fallback>
                <p:oleObj name="Slide do think-cell" r:id="rId4" imgW="360" imgH="360" progId="">
                  <p:embed/>
                  <p:pic>
                    <p:nvPicPr>
                      <p:cNvPr id="0" name="Picture 5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4" y="1098"/>
                        <a:ext cx="1491" cy="1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2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07347" y="0"/>
            <a:ext cx="443665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32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542" y="843558"/>
            <a:ext cx="3958793" cy="2953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8338" y="2465914"/>
            <a:ext cx="4022422" cy="825916"/>
          </a:xfrm>
          <a:prstGeom prst="rect">
            <a:avLst/>
          </a:prstGeom>
        </p:spPr>
        <p:txBody>
          <a:bodyPr lIns="76069" rIns="76069">
            <a:noAutofit/>
          </a:bodyPr>
          <a:lstStyle>
            <a:lvl1pPr marL="0" indent="0" algn="ctr">
              <a:buNone/>
              <a:defRPr sz="1700" b="0">
                <a:solidFill>
                  <a:schemeClr val="tx1"/>
                </a:solidFill>
              </a:defRPr>
            </a:lvl1pPr>
            <a:lvl2pPr marL="408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10" name="CaixaDeTexto 9"/>
          <p:cNvSpPr txBox="1"/>
          <p:nvPr userDrawn="1"/>
        </p:nvSpPr>
        <p:spPr>
          <a:xfrm>
            <a:off x="3910071" y="1779662"/>
            <a:ext cx="4058988" cy="676975"/>
          </a:xfrm>
          <a:prstGeom prst="rect">
            <a:avLst/>
          </a:prstGeom>
          <a:noFill/>
        </p:spPr>
        <p:txBody>
          <a:bodyPr wrap="none" lIns="76069" tIns="38034" rIns="76069" bIns="38034" rtlCol="0">
            <a:spAutoFit/>
          </a:bodyPr>
          <a:lstStyle/>
          <a:p>
            <a:pPr algn="ctr" defTabSz="760689"/>
            <a:r>
              <a:rPr lang="pt-BR" sz="2300" baseline="0" dirty="0">
                <a:solidFill>
                  <a:srgbClr val="0039A6"/>
                </a:solidFill>
                <a:latin typeface="Globoface 2002" panose="020F0702020204020204" pitchFamily="34" charset="0"/>
              </a:rPr>
              <a:t>Novas Tecnologias em Mídias</a:t>
            </a:r>
          </a:p>
          <a:p>
            <a:pPr algn="r" defTabSz="760689"/>
            <a:r>
              <a:rPr lang="pt-BR" sz="1600" baseline="0" dirty="0">
                <a:solidFill>
                  <a:srgbClr val="0039A6"/>
                </a:solidFill>
                <a:latin typeface="Globoface 2002" panose="020F0702020204020204" pitchFamily="34" charset="0"/>
              </a:rPr>
              <a:t>2015</a:t>
            </a:r>
            <a:endParaRPr lang="pt-BR" sz="1600" dirty="0">
              <a:solidFill>
                <a:srgbClr val="0039A6"/>
              </a:solidFill>
              <a:latin typeface="Globoface 2002" panose="020F07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04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486784" y="4942047"/>
            <a:ext cx="657225" cy="19716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7F7F7F"/>
                </a:solidFill>
                <a:latin typeface="Century Gothic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47E3A39-1829-A84F-8F52-E3F82FA99418}" type="slidenum">
              <a:rPr lang="pt-BR">
                <a:ea typeface="MS PGothic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pt-BR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464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869DEBC-EC29-4EB6-8900-2C56F25B17FD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922EDDB-EDAF-448B-864D-D66D6C7436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0717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sz="3900">
                <a:latin typeface="Maven Pro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869DEBC-EC29-4EB6-8900-2C56F25B17FD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922EDDB-EDAF-448B-864D-D66D6C7436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7403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869DEBC-EC29-4EB6-8900-2C56F25B17FD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922EDDB-EDAF-448B-864D-D66D6C7436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5200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869DEBC-EC29-4EB6-8900-2C56F25B17FD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922EDDB-EDAF-448B-864D-D66D6C7436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7410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869DEBC-EC29-4EB6-8900-2C56F25B17FD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922EDDB-EDAF-448B-864D-D66D6C7436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17391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869DEBC-EC29-4EB6-8900-2C56F25B17FD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922EDDB-EDAF-448B-864D-D66D6C7436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540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50CCB4-ADD3-44BD-8BD2-25C2B6217014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6091FCB-117D-4A7C-809F-132CDC6741E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303663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869DEBC-EC29-4EB6-8900-2C56F25B17FD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922EDDB-EDAF-448B-864D-D66D6C7436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93356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869DEBC-EC29-4EB6-8900-2C56F25B17FD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922EDDB-EDAF-448B-864D-D66D6C7436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70997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869DEBC-EC29-4EB6-8900-2C56F25B17FD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922EDDB-EDAF-448B-864D-D66D6C7436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9813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869DEBC-EC29-4EB6-8900-2C56F25B17FD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922EDDB-EDAF-448B-864D-D66D6C7436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252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869DEBC-EC29-4EB6-8900-2C56F25B17FD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922EDDB-EDAF-448B-864D-D66D6C7436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6859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5A23406-B566-4336-9927-6E49A816F059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2C2348F-935B-4506-820A-8F9582AFC9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2528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5A23406-B566-4336-9927-6E49A816F059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2C2348F-935B-4506-820A-8F9582AFC9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8700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5A23406-B566-4336-9927-6E49A816F059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2C2348F-935B-4506-820A-8F9582AFC9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4930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5A23406-B566-4336-9927-6E49A816F059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2C2348F-935B-4506-820A-8F9582AFC9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4098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5A23406-B566-4336-9927-6E49A816F059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2C2348F-935B-4506-820A-8F9582AFC9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543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50CCB4-ADD3-44BD-8BD2-25C2B6217014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6091FCB-117D-4A7C-809F-132CDC6741E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079406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5A23406-B566-4336-9927-6E49A816F059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2C2348F-935B-4506-820A-8F9582AFC9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0060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5A23406-B566-4336-9927-6E49A816F059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2C2348F-935B-4506-820A-8F9582AFC9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8292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5A23406-B566-4336-9927-6E49A816F059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2C2348F-935B-4506-820A-8F9582AFC9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93287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5A23406-B566-4336-9927-6E49A816F059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2C2348F-935B-4506-820A-8F9582AFC9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6881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5A23406-B566-4336-9927-6E49A816F059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2C2348F-935B-4506-820A-8F9582AFC9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18684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5A23406-B566-4336-9927-6E49A816F059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2C2348F-935B-4506-820A-8F9582AFC9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49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50CCB4-ADD3-44BD-8BD2-25C2B6217014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6091FCB-117D-4A7C-809F-132CDC6741E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8773437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50CCB4-ADD3-44BD-8BD2-25C2B6217014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6091FCB-117D-4A7C-809F-132CDC6741E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486343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50CCB4-ADD3-44BD-8BD2-25C2B6217014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6091FCB-117D-4A7C-809F-132CDC6741E1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60840" cy="5165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34640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50CCB4-ADD3-44BD-8BD2-25C2B6217014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6091FCB-117D-4A7C-809F-132CDC6741E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187478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50CCB4-ADD3-44BD-8BD2-25C2B6217014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6091FCB-117D-4A7C-809F-132CDC6741E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03050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50CCB4-ADD3-44BD-8BD2-25C2B6217014}" type="datetimeFigureOut">
              <a:rPr lang="pt-BR" smtClean="0"/>
              <a:pPr/>
              <a:t>20/09/2016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6091FCB-117D-4A7C-809F-132CDC6741E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4750730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697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51" r:id="rId12"/>
    <p:sldLayoutId id="2147483853" r:id="rId13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79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904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8.gif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0.png"/><Relationship Id="rId4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.png"/><Relationship Id="rId5" Type="http://schemas.microsoft.com/office/2007/relationships/hdphoto" Target="../media/hdphoto4.wdp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4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2.png"/><Relationship Id="rId4" Type="http://schemas.openxmlformats.org/officeDocument/2006/relationships/image" Target="../media/image8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gi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7" Type="http://schemas.openxmlformats.org/officeDocument/2006/relationships/image" Target="../media/image111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0.png"/><Relationship Id="rId5" Type="http://schemas.openxmlformats.org/officeDocument/2006/relationships/image" Target="../media/image109.jpeg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6.jpeg"/><Relationship Id="rId5" Type="http://schemas.openxmlformats.org/officeDocument/2006/relationships/image" Target="../media/image115.png"/><Relationship Id="rId10" Type="http://schemas.openxmlformats.org/officeDocument/2006/relationships/image" Target="../media/image118.png"/><Relationship Id="rId4" Type="http://schemas.openxmlformats.org/officeDocument/2006/relationships/image" Target="../media/image114.jpeg"/><Relationship Id="rId9" Type="http://schemas.openxmlformats.org/officeDocument/2006/relationships/image" Target="../media/image10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2.jpeg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3.png"/><Relationship Id="rId4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4.JPG"/><Relationship Id="rId4" Type="http://schemas.openxmlformats.org/officeDocument/2006/relationships/image" Target="../media/image1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8.jpeg"/><Relationship Id="rId5" Type="http://schemas.openxmlformats.org/officeDocument/2006/relationships/image" Target="../media/image127.jpeg"/><Relationship Id="rId4" Type="http://schemas.openxmlformats.org/officeDocument/2006/relationships/hyperlink" Target="https://www.google.com.br/url?sa=i&amp;rct=j&amp;q=&amp;esrc=s&amp;frm=1&amp;source=images&amp;cd=&amp;cad=rja&amp;uact=8&amp;ved=0CAcQjRxqFQoTCJno0NbYuMcCFYaVkAodzqUDSA&amp;url=https://www.sateng.com/digital-headend/rx1290-bas/&amp;ei=ZlLWVZmdHYarwgTOy47ABA&amp;psig=AFQjCNHp6qBCaVgqIjgvXLybj8h_8Xxo7g&amp;ust=1440195528308068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28.jpeg"/><Relationship Id="rId3" Type="http://schemas.openxmlformats.org/officeDocument/2006/relationships/image" Target="../media/image125.jpeg"/><Relationship Id="rId7" Type="http://schemas.openxmlformats.org/officeDocument/2006/relationships/image" Target="../media/image131.jpeg"/><Relationship Id="rId12" Type="http://schemas.openxmlformats.org/officeDocument/2006/relationships/image" Target="../media/image134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google.com.br/url?sa=i&amp;rct=j&amp;q=&amp;esrc=s&amp;frm=1&amp;source=images&amp;cd=&amp;cad=rja&amp;uact=8&amp;ved=0CAcQjRxqFQoTCJno0NbYuMcCFYaVkAodzqUDSA&amp;url=https://www.sateng.com/digital-headend/rx1290-bas/&amp;ei=ZlLWVZmdHYarwgTOy47ABA&amp;psig=AFQjCNHp6qBCaVgqIjgvXLybj8h_8Xxo7g&amp;ust=1440195528308068" TargetMode="External"/><Relationship Id="rId11" Type="http://schemas.openxmlformats.org/officeDocument/2006/relationships/hyperlink" Target="http://www.google.com.br/url?sa=i&amp;rct=j&amp;q=&amp;esrc=s&amp;frm=1&amp;source=images&amp;cd=&amp;cad=rja&amp;uact=8&amp;ved=0CAcQjRxqFQoTCL_htP-iwscCFUQQkAodxbsJIQ&amp;url=http://www.brltest.com/index.php?main_page%3Dindex%26cPath%3D45&amp;ei=SVjbVf-YNcSgwATF96aIAg&amp;psig=AFQjCNEzHwOPaq7hZMr5CoyInwuvXJxMGA&amp;ust=1440524738739196" TargetMode="External"/><Relationship Id="rId5" Type="http://schemas.openxmlformats.org/officeDocument/2006/relationships/image" Target="../media/image116.jpeg"/><Relationship Id="rId10" Type="http://schemas.openxmlformats.org/officeDocument/2006/relationships/image" Target="../media/image106.png"/><Relationship Id="rId4" Type="http://schemas.openxmlformats.org/officeDocument/2006/relationships/image" Target="../media/image130.png"/><Relationship Id="rId9" Type="http://schemas.openxmlformats.org/officeDocument/2006/relationships/image" Target="../media/image13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13" Type="http://schemas.openxmlformats.org/officeDocument/2006/relationships/image" Target="../media/image107.jpeg"/><Relationship Id="rId3" Type="http://schemas.openxmlformats.org/officeDocument/2006/relationships/image" Target="../media/image129.png"/><Relationship Id="rId7" Type="http://schemas.openxmlformats.org/officeDocument/2006/relationships/hyperlink" Target="https://www.google.com.br/url?sa=i&amp;rct=j&amp;q=&amp;esrc=s&amp;frm=1&amp;source=images&amp;cd=&amp;cad=rja&amp;uact=8&amp;ved=0CAcQjRxqFQoTCJno0NbYuMcCFYaVkAodzqUDSA&amp;url=https://www.sateng.com/digital-headend/rx1290-bas/&amp;ei=ZlLWVZmdHYarwgTOy47ABA&amp;psig=AFQjCNHp6qBCaVgqIjgvXLybj8h_8Xxo7g&amp;ust=1440195528308068" TargetMode="External"/><Relationship Id="rId12" Type="http://schemas.openxmlformats.org/officeDocument/2006/relationships/image" Target="../media/image128.jpe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6.jpeg"/><Relationship Id="rId11" Type="http://schemas.openxmlformats.org/officeDocument/2006/relationships/image" Target="../media/image106.png"/><Relationship Id="rId5" Type="http://schemas.openxmlformats.org/officeDocument/2006/relationships/image" Target="../media/image130.png"/><Relationship Id="rId10" Type="http://schemas.openxmlformats.org/officeDocument/2006/relationships/image" Target="../media/image133.png"/><Relationship Id="rId4" Type="http://schemas.openxmlformats.org/officeDocument/2006/relationships/image" Target="../media/image125.jpeg"/><Relationship Id="rId9" Type="http://schemas.openxmlformats.org/officeDocument/2006/relationships/image" Target="../media/image132.png"/><Relationship Id="rId14" Type="http://schemas.openxmlformats.org/officeDocument/2006/relationships/image" Target="../media/image136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br/url?sa=i&amp;rct=j&amp;q=&amp;esrc=s&amp;source=images&amp;cd=&amp;cad=rja&amp;uact=8&amp;ved=0ahUKEwiE5Imex5bPAhWME5AKHZu-AZAQjRwIBw&amp;url=http://b0b0labs.xpg.uol.com.br/tunel/&amp;bvm=bv.133178914,d.Y2I&amp;psig=AFQjCNFJ-PL6qwj1TQx8nezpnKVOw86URQ&amp;ust=1474206878976967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084168" y="3651870"/>
            <a:ext cx="3059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/>
            <a:r>
              <a:rPr lang="pt-BR" sz="2400" dirty="0" smtClean="0">
                <a:solidFill>
                  <a:schemeClr val="tx2">
                    <a:lumMod val="50000"/>
                  </a:schemeClr>
                </a:solidFill>
                <a:latin typeface="Futura Medium"/>
              </a:rPr>
              <a:t>Carlos Eduardo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026856"/>
            <a:ext cx="2089607" cy="2089607"/>
          </a:xfrm>
          <a:prstGeom prst="rect">
            <a:avLst/>
          </a:prstGeom>
        </p:spPr>
      </p:pic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3200" dirty="0">
                <a:latin typeface="Futura Medium" charset="0"/>
              </a:rPr>
              <a:t>Operação de ENG – </a:t>
            </a:r>
            <a:r>
              <a:rPr lang="pt-BR" sz="2800" dirty="0">
                <a:latin typeface="Futura Medium" charset="0"/>
              </a:rPr>
              <a:t> O site de recepção</a:t>
            </a:r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" name="Retângulo de cantos arredondados 9"/>
          <p:cNvSpPr/>
          <p:nvPr/>
        </p:nvSpPr>
        <p:spPr>
          <a:xfrm>
            <a:off x="1043608" y="3021193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Receptor IDU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7" name="Retângulo de cantos arredondados 10"/>
          <p:cNvSpPr/>
          <p:nvPr/>
        </p:nvSpPr>
        <p:spPr>
          <a:xfrm>
            <a:off x="1043608" y="2302835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Receptor ODU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8" name="Retângulo de cantos arredondados 12"/>
          <p:cNvSpPr/>
          <p:nvPr/>
        </p:nvSpPr>
        <p:spPr>
          <a:xfrm>
            <a:off x="1043608" y="1584477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Antena RX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9" name="Seta para baixo 19"/>
          <p:cNvSpPr/>
          <p:nvPr/>
        </p:nvSpPr>
        <p:spPr>
          <a:xfrm rot="10800000" flipV="1">
            <a:off x="1757172" y="2702301"/>
            <a:ext cx="144016" cy="281174"/>
          </a:xfrm>
          <a:prstGeom prst="downArrow">
            <a:avLst/>
          </a:prstGeom>
          <a:solidFill>
            <a:srgbClr val="F49D17"/>
          </a:solidFill>
          <a:ln>
            <a:solidFill>
              <a:srgbClr val="F79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Seta para baixo 20"/>
          <p:cNvSpPr/>
          <p:nvPr/>
        </p:nvSpPr>
        <p:spPr>
          <a:xfrm rot="10800000" flipV="1">
            <a:off x="1757171" y="1973576"/>
            <a:ext cx="144016" cy="281174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27"/>
          <p:cNvCxnSpPr/>
          <p:nvPr/>
        </p:nvCxnSpPr>
        <p:spPr>
          <a:xfrm>
            <a:off x="1974571" y="2860271"/>
            <a:ext cx="15121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28"/>
          <p:cNvSpPr txBox="1"/>
          <p:nvPr/>
        </p:nvSpPr>
        <p:spPr>
          <a:xfrm>
            <a:off x="3486739" y="2706382"/>
            <a:ext cx="1893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FI 200/900MHz@8MHz</a:t>
            </a:r>
            <a:endParaRPr lang="pt-BR" sz="1400" dirty="0"/>
          </a:p>
        </p:txBody>
      </p:sp>
      <p:cxnSp>
        <p:nvCxnSpPr>
          <p:cNvPr id="34" name="Conector reto 29"/>
          <p:cNvCxnSpPr/>
          <p:nvPr/>
        </p:nvCxnSpPr>
        <p:spPr>
          <a:xfrm>
            <a:off x="1974571" y="2139702"/>
            <a:ext cx="15121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0"/>
          <p:cNvSpPr txBox="1"/>
          <p:nvPr/>
        </p:nvSpPr>
        <p:spPr>
          <a:xfrm>
            <a:off x="3486739" y="1774104"/>
            <a:ext cx="15167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RF 2GHz@8MHz</a:t>
            </a:r>
          </a:p>
          <a:p>
            <a:r>
              <a:rPr lang="pt-BR" sz="1400" dirty="0" smtClean="0"/>
              <a:t>RF 2,5GHz@8MHz</a:t>
            </a:r>
          </a:p>
          <a:p>
            <a:r>
              <a:rPr lang="pt-BR" sz="1400" dirty="0" smtClean="0"/>
              <a:t>RF 7GHz@8MHz</a:t>
            </a:r>
            <a:endParaRPr lang="pt-BR" sz="1400" dirty="0"/>
          </a:p>
        </p:txBody>
      </p:sp>
      <p:sp>
        <p:nvSpPr>
          <p:cNvPr id="36" name="Seta para baixo 31"/>
          <p:cNvSpPr/>
          <p:nvPr/>
        </p:nvSpPr>
        <p:spPr>
          <a:xfrm rot="10800000" flipV="1">
            <a:off x="1763688" y="3415522"/>
            <a:ext cx="144016" cy="281174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41" name="Conector reto 32"/>
          <p:cNvCxnSpPr/>
          <p:nvPr/>
        </p:nvCxnSpPr>
        <p:spPr>
          <a:xfrm>
            <a:off x="1974571" y="3555644"/>
            <a:ext cx="15121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33"/>
          <p:cNvSpPr txBox="1"/>
          <p:nvPr/>
        </p:nvSpPr>
        <p:spPr>
          <a:xfrm>
            <a:off x="3486739" y="3401755"/>
            <a:ext cx="1240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SDI 1485Mbps</a:t>
            </a:r>
            <a:endParaRPr lang="pt-BR" sz="1400" dirty="0"/>
          </a:p>
        </p:txBody>
      </p:sp>
      <p:pic>
        <p:nvPicPr>
          <p:cNvPr id="45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151" y="829236"/>
            <a:ext cx="1976625" cy="2223703"/>
          </a:xfrm>
          <a:prstGeom prst="rect">
            <a:avLst/>
          </a:prstGeom>
        </p:spPr>
      </p:pic>
      <p:pic>
        <p:nvPicPr>
          <p:cNvPr id="50" name="Picture 2" descr="L30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3377804"/>
            <a:ext cx="921956" cy="121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ângulo de cantos arredondados 7"/>
          <p:cNvSpPr/>
          <p:nvPr/>
        </p:nvSpPr>
        <p:spPr>
          <a:xfrm>
            <a:off x="1043608" y="4005646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Telecomando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8" name="Elbow Connector 7"/>
          <p:cNvCxnSpPr>
            <a:stCxn id="54" idx="1"/>
            <a:endCxn id="26" idx="1"/>
          </p:cNvCxnSpPr>
          <p:nvPr/>
        </p:nvCxnSpPr>
        <p:spPr>
          <a:xfrm rot="10800000">
            <a:off x="1043608" y="3199500"/>
            <a:ext cx="12700" cy="984453"/>
          </a:xfrm>
          <a:prstGeom prst="bentConnector3">
            <a:avLst>
              <a:gd name="adj1" fmla="val 2954197"/>
            </a:avLst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endCxn id="27" idx="1"/>
          </p:cNvCxnSpPr>
          <p:nvPr/>
        </p:nvCxnSpPr>
        <p:spPr>
          <a:xfrm rot="5400000" flipH="1" flipV="1">
            <a:off x="504410" y="2660302"/>
            <a:ext cx="718359" cy="360038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8" idx="1"/>
          </p:cNvCxnSpPr>
          <p:nvPr/>
        </p:nvCxnSpPr>
        <p:spPr>
          <a:xfrm rot="5400000" flipH="1" flipV="1">
            <a:off x="504410" y="1941943"/>
            <a:ext cx="718358" cy="360038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5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</a:t>
            </a:r>
            <a:r>
              <a:rPr lang="pt-BR" sz="2800" dirty="0" smtClean="0">
                <a:latin typeface="Futura Medium" charset="0"/>
              </a:rPr>
              <a:t>ENG </a:t>
            </a:r>
            <a:r>
              <a:rPr lang="pt-BR" sz="2800" dirty="0">
                <a:latin typeface="Futura Medium" charset="0"/>
              </a:rPr>
              <a:t>– </a:t>
            </a:r>
            <a:r>
              <a:rPr lang="pt-BR" sz="2400" dirty="0">
                <a:latin typeface="Futura Medium" charset="0"/>
              </a:rPr>
              <a:t> </a:t>
            </a:r>
            <a:r>
              <a:rPr lang="pt-BR" sz="2400" dirty="0" smtClean="0">
                <a:latin typeface="Futura Medium" charset="0"/>
              </a:rPr>
              <a:t>Profiles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858414"/>
              </p:ext>
            </p:extLst>
          </p:nvPr>
        </p:nvGraphicFramePr>
        <p:xfrm>
          <a:off x="611560" y="1112838"/>
          <a:ext cx="8064895" cy="164592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663004"/>
                <a:gridCol w="1569244"/>
                <a:gridCol w="1368152"/>
                <a:gridCol w="1944216"/>
                <a:gridCol w="252027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Profile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ModCod</a:t>
                      </a:r>
                      <a:endParaRPr lang="pt-B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GI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CNR (dB)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Bit Rate (Mbps)</a:t>
                      </a:r>
                      <a:endParaRPr lang="pt-BR" sz="12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QPSK 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1/8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3,6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5,58</a:t>
                      </a:r>
                      <a:endParaRPr lang="pt-BR" sz="12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QPSK 3/4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1/8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6,8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8,29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16QAM 1/2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1/8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9,6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11,06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4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16QAM 3/4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1/8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13,0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16,59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5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16QAM 5/6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1/8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14,4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18,43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aixaDeTexto 33"/>
          <p:cNvSpPr txBox="1"/>
          <p:nvPr/>
        </p:nvSpPr>
        <p:spPr>
          <a:xfrm>
            <a:off x="539552" y="811710"/>
            <a:ext cx="4968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Profiles DVB-T 8MHz modo 2k (ETSI EN 300 744)</a:t>
            </a:r>
            <a:endParaRPr lang="pt-BR" sz="1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419426"/>
              </p:ext>
            </p:extLst>
          </p:nvPr>
        </p:nvGraphicFramePr>
        <p:xfrm>
          <a:off x="610840" y="3199151"/>
          <a:ext cx="8064895" cy="137160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663004"/>
                <a:gridCol w="1569244"/>
                <a:gridCol w="1368152"/>
                <a:gridCol w="1944216"/>
                <a:gridCol w="252027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Profile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ModCod</a:t>
                      </a:r>
                      <a:endParaRPr lang="pt-B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GI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CNR (dB)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Bit Rate (Mbps)</a:t>
                      </a:r>
                      <a:endParaRPr lang="pt-BR" sz="12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QPSK 2/3 10MHz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1/8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3,7*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9,21</a:t>
                      </a:r>
                      <a:endParaRPr lang="pt-BR" sz="12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16QAM 2/3 10MHz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1/8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9,6*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18,43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QPSK 2/3 20MHz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1/8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3,7*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18,43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4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16QAM 2/3 20MHz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1/8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9,6*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36,86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CaixaDeTexto 33"/>
          <p:cNvSpPr txBox="1"/>
          <p:nvPr/>
        </p:nvSpPr>
        <p:spPr>
          <a:xfrm>
            <a:off x="538832" y="2898023"/>
            <a:ext cx="2815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Profiles LMS-T 10/20MHz modo 512</a:t>
            </a:r>
            <a:endParaRPr lang="pt-BR" sz="1400" dirty="0"/>
          </a:p>
        </p:txBody>
      </p:sp>
      <p:sp>
        <p:nvSpPr>
          <p:cNvPr id="8" name="CaixaDeTexto 33"/>
          <p:cNvSpPr txBox="1"/>
          <p:nvPr/>
        </p:nvSpPr>
        <p:spPr>
          <a:xfrm>
            <a:off x="6222468" y="2959579"/>
            <a:ext cx="2513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000" dirty="0" smtClean="0"/>
              <a:t>LMS-T = Link Modulation System - Terrestrial</a:t>
            </a:r>
            <a:endParaRPr lang="pt-BR" sz="1000" dirty="0"/>
          </a:p>
        </p:txBody>
      </p:sp>
      <p:sp>
        <p:nvSpPr>
          <p:cNvPr id="9" name="CaixaDeTexto 33"/>
          <p:cNvSpPr txBox="1"/>
          <p:nvPr/>
        </p:nvSpPr>
        <p:spPr>
          <a:xfrm>
            <a:off x="6095285" y="866617"/>
            <a:ext cx="26260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000" dirty="0" smtClean="0"/>
              <a:t>DVB-T = Digital Video Broadcasting - Terrestrial</a:t>
            </a:r>
            <a:endParaRPr lang="pt-BR" sz="1000" dirty="0"/>
          </a:p>
        </p:txBody>
      </p:sp>
      <p:sp>
        <p:nvSpPr>
          <p:cNvPr id="10" name="CaixaDeTexto 33"/>
          <p:cNvSpPr txBox="1"/>
          <p:nvPr/>
        </p:nvSpPr>
        <p:spPr>
          <a:xfrm>
            <a:off x="7791688" y="4587974"/>
            <a:ext cx="9236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700" dirty="0" smtClean="0"/>
              <a:t>* Valores estimados</a:t>
            </a:r>
            <a:endParaRPr lang="pt-BR" sz="700" dirty="0"/>
          </a:p>
        </p:txBody>
      </p:sp>
    </p:spTree>
    <p:extLst>
      <p:ext uri="{BB962C8B-B14F-4D97-AF65-F5344CB8AC3E}">
        <p14:creationId xmlns:p14="http://schemas.microsoft.com/office/powerpoint/2010/main" val="113962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 smtClean="0">
                <a:latin typeface="Futura Medium" charset="0"/>
              </a:rPr>
              <a:t>Operação de ENG – </a:t>
            </a:r>
            <a:r>
              <a:rPr lang="pt-BR" sz="2400" dirty="0" smtClean="0">
                <a:latin typeface="Futura Medium" charset="0"/>
              </a:rPr>
              <a:t> </a:t>
            </a:r>
            <a:r>
              <a:rPr lang="pt-BR" sz="2400" dirty="0" err="1" smtClean="0">
                <a:latin typeface="Futura Medium" charset="0"/>
              </a:rPr>
              <a:t>Backhaul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Retângulo de cantos arredondados 18"/>
          <p:cNvSpPr/>
          <p:nvPr/>
        </p:nvSpPr>
        <p:spPr>
          <a:xfrm>
            <a:off x="1285178" y="1211069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Media Adapter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Retângulo de cantos arredondados 18"/>
          <p:cNvSpPr/>
          <p:nvPr/>
        </p:nvSpPr>
        <p:spPr>
          <a:xfrm>
            <a:off x="3936701" y="1211068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Radio IDU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Retângulo de cantos arredondados 18"/>
          <p:cNvSpPr/>
          <p:nvPr/>
        </p:nvSpPr>
        <p:spPr>
          <a:xfrm>
            <a:off x="6588224" y="1211068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Radio ODU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838532" y="1317365"/>
            <a:ext cx="360040" cy="144016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ight Arrow 8"/>
          <p:cNvSpPr/>
          <p:nvPr/>
        </p:nvSpPr>
        <p:spPr>
          <a:xfrm>
            <a:off x="3256725" y="1317365"/>
            <a:ext cx="360040" cy="14401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ight Arrow 9"/>
          <p:cNvSpPr/>
          <p:nvPr/>
        </p:nvSpPr>
        <p:spPr>
          <a:xfrm>
            <a:off x="5874530" y="1317365"/>
            <a:ext cx="360040" cy="144016"/>
          </a:xfrm>
          <a:prstGeom prst="rightArrow">
            <a:avLst/>
          </a:prstGeom>
          <a:solidFill>
            <a:srgbClr val="F49D17"/>
          </a:solidFill>
          <a:ln>
            <a:solidFill>
              <a:srgbClr val="F79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de cantos arredondados 18"/>
          <p:cNvSpPr/>
          <p:nvPr/>
        </p:nvSpPr>
        <p:spPr>
          <a:xfrm>
            <a:off x="1285178" y="2499743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Media Adapter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tângulo de cantos arredondados 18"/>
          <p:cNvSpPr/>
          <p:nvPr/>
        </p:nvSpPr>
        <p:spPr>
          <a:xfrm>
            <a:off x="3936701" y="2499742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Radio IDU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de cantos arredondados 18"/>
          <p:cNvSpPr/>
          <p:nvPr/>
        </p:nvSpPr>
        <p:spPr>
          <a:xfrm>
            <a:off x="6588224" y="2499742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Radio ODU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838532" y="2606039"/>
            <a:ext cx="360040" cy="144016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ight Arrow 14"/>
          <p:cNvSpPr/>
          <p:nvPr/>
        </p:nvSpPr>
        <p:spPr>
          <a:xfrm>
            <a:off x="3267409" y="2603707"/>
            <a:ext cx="360040" cy="14401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ight Arrow 15"/>
          <p:cNvSpPr/>
          <p:nvPr/>
        </p:nvSpPr>
        <p:spPr>
          <a:xfrm>
            <a:off x="5874530" y="2606039"/>
            <a:ext cx="360040" cy="144016"/>
          </a:xfrm>
          <a:prstGeom prst="rightArrow">
            <a:avLst/>
          </a:prstGeom>
          <a:solidFill>
            <a:srgbClr val="F49D17"/>
          </a:solidFill>
          <a:ln>
            <a:solidFill>
              <a:srgbClr val="F79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>
            <a:off x="982548" y="987575"/>
            <a:ext cx="0" cy="24327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993110"/>
              </p:ext>
            </p:extLst>
          </p:nvPr>
        </p:nvGraphicFramePr>
        <p:xfrm>
          <a:off x="683568" y="3420275"/>
          <a:ext cx="8064895" cy="137160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663004"/>
                <a:gridCol w="1352269"/>
                <a:gridCol w="1369103"/>
                <a:gridCol w="2160240"/>
                <a:gridCol w="252027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ENT.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Padrão</a:t>
                      </a:r>
                      <a:endParaRPr lang="pt-B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Protocolo/Taxa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Modulação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Espectro</a:t>
                      </a:r>
                      <a:r>
                        <a:rPr lang="pt-BR" sz="1200" baseline="0" dirty="0" smtClean="0"/>
                        <a:t> de Frequência</a:t>
                      </a:r>
                      <a:endParaRPr lang="pt-BR" sz="12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ASI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PDH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E3 34Mbps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32QAM@28MHz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6, 7 e 8 GHz</a:t>
                      </a:r>
                      <a:endParaRPr lang="pt-BR" sz="12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ASI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ATM &gt; PDH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E3</a:t>
                      </a:r>
                      <a:r>
                        <a:rPr lang="pt-BR" sz="1200" baseline="0" dirty="0" smtClean="0"/>
                        <a:t> 34Mbps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64QAM@28MHz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6, 7 e 8 GHz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ASI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ATM&gt; SDH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STM-1 154Mbps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128TCM@28MHz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6, 7, 8 e 15 GHz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ASI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IEEE 802.3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ETH 200Mbps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128/512TCM@28MHz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6, 7, 8, 15</a:t>
                      </a:r>
                      <a:r>
                        <a:rPr lang="pt-BR" sz="1200" baseline="0" dirty="0" smtClean="0"/>
                        <a:t> e 20 GHz</a:t>
                      </a:r>
                      <a:endParaRPr lang="pt-BR" sz="1200" dirty="0" smtClean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0" name="Straight Connector 19"/>
          <p:cNvCxnSpPr/>
          <p:nvPr/>
        </p:nvCxnSpPr>
        <p:spPr>
          <a:xfrm>
            <a:off x="3405911" y="923590"/>
            <a:ext cx="0" cy="248272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Arrow 22"/>
          <p:cNvSpPr/>
          <p:nvPr/>
        </p:nvSpPr>
        <p:spPr>
          <a:xfrm flipH="1">
            <a:off x="3178606" y="1317365"/>
            <a:ext cx="360040" cy="14401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ight Arrow 23"/>
          <p:cNvSpPr/>
          <p:nvPr/>
        </p:nvSpPr>
        <p:spPr>
          <a:xfrm flipH="1">
            <a:off x="3178606" y="2603707"/>
            <a:ext cx="360040" cy="14401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ight Arrow 24"/>
          <p:cNvSpPr/>
          <p:nvPr/>
        </p:nvSpPr>
        <p:spPr>
          <a:xfrm flipH="1">
            <a:off x="761827" y="1317365"/>
            <a:ext cx="360040" cy="144016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ight Arrow 25"/>
          <p:cNvSpPr/>
          <p:nvPr/>
        </p:nvSpPr>
        <p:spPr>
          <a:xfrm flipH="1">
            <a:off x="740481" y="2606039"/>
            <a:ext cx="360040" cy="144016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ight Arrow 26"/>
          <p:cNvSpPr/>
          <p:nvPr/>
        </p:nvSpPr>
        <p:spPr>
          <a:xfrm flipH="1">
            <a:off x="5825161" y="1317365"/>
            <a:ext cx="360040" cy="144016"/>
          </a:xfrm>
          <a:prstGeom prst="rightArrow">
            <a:avLst/>
          </a:prstGeom>
          <a:solidFill>
            <a:srgbClr val="F49D17"/>
          </a:solidFill>
          <a:ln>
            <a:solidFill>
              <a:srgbClr val="F79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ight Arrow 27"/>
          <p:cNvSpPr/>
          <p:nvPr/>
        </p:nvSpPr>
        <p:spPr>
          <a:xfrm flipH="1">
            <a:off x="5825161" y="2603707"/>
            <a:ext cx="360040" cy="144016"/>
          </a:xfrm>
          <a:prstGeom prst="rightArrow">
            <a:avLst/>
          </a:prstGeom>
          <a:solidFill>
            <a:srgbClr val="F49D17"/>
          </a:solidFill>
          <a:ln>
            <a:solidFill>
              <a:srgbClr val="F79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63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 smtClean="0">
                <a:latin typeface="Futura Medium" charset="0"/>
              </a:rPr>
              <a:t>Operação de ENG – </a:t>
            </a:r>
            <a:r>
              <a:rPr lang="pt-BR" sz="2400" dirty="0" smtClean="0">
                <a:latin typeface="Futura Medium" charset="0"/>
              </a:rPr>
              <a:t> </a:t>
            </a:r>
            <a:r>
              <a:rPr lang="pt-BR" sz="2400" dirty="0" err="1" smtClean="0">
                <a:latin typeface="Futura Medium" charset="0"/>
              </a:rPr>
              <a:t>Backhaul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24450"/>
            <a:ext cx="3816424" cy="2859718"/>
          </a:xfrm>
          <a:prstGeom prst="rect">
            <a:avLst/>
          </a:prstGeom>
        </p:spPr>
      </p:pic>
      <p:sp>
        <p:nvSpPr>
          <p:cNvPr id="29" name="CaixaDeTexto 28"/>
          <p:cNvSpPr txBox="1"/>
          <p:nvPr/>
        </p:nvSpPr>
        <p:spPr>
          <a:xfrm>
            <a:off x="845503" y="1260357"/>
            <a:ext cx="3492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NEC </a:t>
            </a:r>
            <a:r>
              <a:rPr lang="pt-BR" sz="1400" dirty="0" err="1" smtClean="0"/>
              <a:t>iPASOLINK</a:t>
            </a:r>
            <a:r>
              <a:rPr lang="pt-BR" sz="1400" dirty="0" smtClean="0"/>
              <a:t> 200</a:t>
            </a:r>
            <a:endParaRPr lang="pt-BR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69" y="1524450"/>
            <a:ext cx="2487864" cy="3234224"/>
          </a:xfrm>
          <a:prstGeom prst="rect">
            <a:avLst/>
          </a:prstGeom>
        </p:spPr>
      </p:pic>
      <p:sp>
        <p:nvSpPr>
          <p:cNvPr id="30" name="CaixaDeTexto 28"/>
          <p:cNvSpPr txBox="1"/>
          <p:nvPr/>
        </p:nvSpPr>
        <p:spPr>
          <a:xfrm>
            <a:off x="4788024" y="1216673"/>
            <a:ext cx="3492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ERICSSON MINILINK TN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3972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082" name="Picture 2" descr="Resultado de imagem para satellit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7064">
            <a:off x="3614023" y="836258"/>
            <a:ext cx="1336164" cy="133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800" dirty="0" smtClean="0">
                <a:latin typeface="Futura Medium" charset="0"/>
              </a:rPr>
              <a:t>Operação de SNG – </a:t>
            </a:r>
            <a:r>
              <a:rPr lang="pt-BR" sz="2400" dirty="0" err="1" smtClean="0">
                <a:latin typeface="Futura Medium" charset="0"/>
              </a:rPr>
              <a:t>Satellite</a:t>
            </a:r>
            <a:r>
              <a:rPr lang="pt-BR" sz="2400" dirty="0" smtClean="0">
                <a:latin typeface="Futura Medium" charset="0"/>
              </a:rPr>
              <a:t> News </a:t>
            </a:r>
            <a:r>
              <a:rPr lang="pt-BR" sz="2400" dirty="0" err="1" smtClean="0">
                <a:latin typeface="Futura Medium" charset="0"/>
              </a:rPr>
              <a:t>Gathering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4" name="AutoShape 2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4" name="Retângulo de cantos arredondados 43"/>
          <p:cNvSpPr/>
          <p:nvPr/>
        </p:nvSpPr>
        <p:spPr>
          <a:xfrm>
            <a:off x="7452320" y="2941269"/>
            <a:ext cx="1080120" cy="71665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Estúdios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Heptágono 32"/>
          <p:cNvSpPr/>
          <p:nvPr/>
        </p:nvSpPr>
        <p:spPr>
          <a:xfrm>
            <a:off x="1556048" y="1721738"/>
            <a:ext cx="288032" cy="288032"/>
          </a:xfrm>
          <a:prstGeom prst="hept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34" name="Heptágono 33"/>
          <p:cNvSpPr/>
          <p:nvPr/>
        </p:nvSpPr>
        <p:spPr>
          <a:xfrm>
            <a:off x="1003223" y="3155578"/>
            <a:ext cx="288032" cy="288032"/>
          </a:xfrm>
          <a:prstGeom prst="hept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2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35" name="Heptágono 34"/>
          <p:cNvSpPr/>
          <p:nvPr/>
        </p:nvSpPr>
        <p:spPr>
          <a:xfrm>
            <a:off x="1454740" y="4254095"/>
            <a:ext cx="288032" cy="288032"/>
          </a:xfrm>
          <a:prstGeom prst="hept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m</a:t>
            </a:r>
            <a:endParaRPr lang="pt-BR" sz="1000" dirty="0">
              <a:solidFill>
                <a:schemeClr val="tx1"/>
              </a:solidFill>
            </a:endParaRPr>
          </a:p>
        </p:txBody>
      </p:sp>
      <p:pic>
        <p:nvPicPr>
          <p:cNvPr id="36" name="Imagem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03" y="1460923"/>
            <a:ext cx="172945" cy="576766"/>
          </a:xfrm>
          <a:prstGeom prst="rect">
            <a:avLst/>
          </a:prstGeom>
        </p:spPr>
      </p:pic>
      <p:pic>
        <p:nvPicPr>
          <p:cNvPr id="41" name="Picture 2" descr="Resultado de imagem para camera man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5268" y="1446256"/>
            <a:ext cx="455986" cy="57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o explicativo retangular 42"/>
          <p:cNvSpPr/>
          <p:nvPr/>
        </p:nvSpPr>
        <p:spPr>
          <a:xfrm>
            <a:off x="481889" y="1407635"/>
            <a:ext cx="809366" cy="656509"/>
          </a:xfrm>
          <a:prstGeom prst="wedgeRectCallout">
            <a:avLst>
              <a:gd name="adj1" fmla="val 79446"/>
              <a:gd name="adj2" fmla="val 14803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CaixaDeTexto 44"/>
          <p:cNvSpPr txBox="1"/>
          <p:nvPr/>
        </p:nvSpPr>
        <p:spPr>
          <a:xfrm>
            <a:off x="1398674" y="1976728"/>
            <a:ext cx="596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Remota</a:t>
            </a:r>
            <a:endParaRPr lang="pt-BR" sz="1000" dirty="0"/>
          </a:p>
        </p:txBody>
      </p:sp>
      <p:cxnSp>
        <p:nvCxnSpPr>
          <p:cNvPr id="50" name="Conector de seta reta 49"/>
          <p:cNvCxnSpPr/>
          <p:nvPr/>
        </p:nvCxnSpPr>
        <p:spPr>
          <a:xfrm flipV="1">
            <a:off x="1907704" y="1817367"/>
            <a:ext cx="1800200" cy="48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/>
          <p:cNvSpPr txBox="1"/>
          <p:nvPr/>
        </p:nvSpPr>
        <p:spPr>
          <a:xfrm>
            <a:off x="2516956" y="1585567"/>
            <a:ext cx="4481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fu1</a:t>
            </a:r>
            <a:endParaRPr lang="pt-BR" dirty="0"/>
          </a:p>
        </p:txBody>
      </p:sp>
      <p:cxnSp>
        <p:nvCxnSpPr>
          <p:cNvPr id="54" name="Conector de seta reta 53"/>
          <p:cNvCxnSpPr/>
          <p:nvPr/>
        </p:nvCxnSpPr>
        <p:spPr>
          <a:xfrm flipV="1">
            <a:off x="1331640" y="2117115"/>
            <a:ext cx="2520280" cy="1145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Conector de seta reta 57"/>
          <p:cNvCxnSpPr/>
          <p:nvPr/>
        </p:nvCxnSpPr>
        <p:spPr>
          <a:xfrm flipV="1">
            <a:off x="1812930" y="2306639"/>
            <a:ext cx="2255014" cy="195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CaixaDeTexto 62"/>
          <p:cNvSpPr txBox="1"/>
          <p:nvPr/>
        </p:nvSpPr>
        <p:spPr>
          <a:xfrm>
            <a:off x="2116226" y="2481345"/>
            <a:ext cx="4481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fu2</a:t>
            </a:r>
            <a:endParaRPr lang="pt-BR" dirty="0"/>
          </a:p>
        </p:txBody>
      </p:sp>
      <p:sp>
        <p:nvSpPr>
          <p:cNvPr id="64" name="CaixaDeTexto 63"/>
          <p:cNvSpPr txBox="1"/>
          <p:nvPr/>
        </p:nvSpPr>
        <p:spPr>
          <a:xfrm>
            <a:off x="2501824" y="3128700"/>
            <a:ext cx="4481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fu3</a:t>
            </a:r>
            <a:endParaRPr lang="pt-BR" dirty="0"/>
          </a:p>
        </p:txBody>
      </p:sp>
      <p:cxnSp>
        <p:nvCxnSpPr>
          <p:cNvPr id="65" name="Conector de seta reta 64"/>
          <p:cNvCxnSpPr/>
          <p:nvPr/>
        </p:nvCxnSpPr>
        <p:spPr>
          <a:xfrm>
            <a:off x="4733729" y="1950205"/>
            <a:ext cx="2655179" cy="1132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/>
          <p:cNvCxnSpPr/>
          <p:nvPr/>
        </p:nvCxnSpPr>
        <p:spPr>
          <a:xfrm>
            <a:off x="4658097" y="2093034"/>
            <a:ext cx="2730811" cy="118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4557830" y="2254592"/>
            <a:ext cx="2831078" cy="1222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8" name="CaixaDeTexto 67"/>
          <p:cNvSpPr txBox="1"/>
          <p:nvPr/>
        </p:nvSpPr>
        <p:spPr>
          <a:xfrm>
            <a:off x="5973369" y="2704493"/>
            <a:ext cx="4481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fd3</a:t>
            </a:r>
            <a:endParaRPr lang="pt-BR" dirty="0"/>
          </a:p>
        </p:txBody>
      </p:sp>
      <p:sp>
        <p:nvSpPr>
          <p:cNvPr id="69" name="CaixaDeTexto 68"/>
          <p:cNvSpPr txBox="1"/>
          <p:nvPr/>
        </p:nvSpPr>
        <p:spPr>
          <a:xfrm>
            <a:off x="5826979" y="2405774"/>
            <a:ext cx="4481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fd2</a:t>
            </a:r>
            <a:endParaRPr lang="pt-BR" dirty="0"/>
          </a:p>
        </p:txBody>
      </p:sp>
      <p:sp>
        <p:nvSpPr>
          <p:cNvPr id="70" name="CaixaDeTexto 69"/>
          <p:cNvSpPr txBox="1"/>
          <p:nvPr/>
        </p:nvSpPr>
        <p:spPr>
          <a:xfrm>
            <a:off x="5634622" y="2145056"/>
            <a:ext cx="4481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fd1</a:t>
            </a:r>
            <a:endParaRPr lang="pt-BR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7209305" y="3605727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Hub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57924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971" y="2381928"/>
            <a:ext cx="2570609" cy="1542365"/>
          </a:xfrm>
          <a:prstGeom prst="rect">
            <a:avLst/>
          </a:prstGeom>
        </p:spPr>
      </p:pic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 smtClean="0">
                <a:latin typeface="Futura Medium" charset="0"/>
              </a:rPr>
              <a:t>Operação de SNG – </a:t>
            </a:r>
            <a:r>
              <a:rPr lang="pt-BR" sz="2400" dirty="0" smtClean="0">
                <a:latin typeface="Futura Medium" charset="0"/>
              </a:rPr>
              <a:t> A remota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tângulo de cantos arredondados 7"/>
          <p:cNvSpPr/>
          <p:nvPr/>
        </p:nvSpPr>
        <p:spPr>
          <a:xfrm>
            <a:off x="1043608" y="4005646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Encoder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Retângulo de cantos arredondados 10"/>
          <p:cNvSpPr/>
          <p:nvPr/>
        </p:nvSpPr>
        <p:spPr>
          <a:xfrm>
            <a:off x="1043608" y="3292424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Modulador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Retângulo de cantos arredondados 12"/>
          <p:cNvSpPr/>
          <p:nvPr/>
        </p:nvSpPr>
        <p:spPr>
          <a:xfrm>
            <a:off x="1043608" y="2575778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UPC</a:t>
            </a:r>
            <a:r>
              <a:rPr lang="pt-BR" dirty="0" smtClean="0">
                <a:solidFill>
                  <a:schemeClr val="tx1"/>
                </a:solidFill>
              </a:rPr>
              <a:t>onverter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de cantos arredondados 13"/>
          <p:cNvSpPr/>
          <p:nvPr/>
        </p:nvSpPr>
        <p:spPr>
          <a:xfrm>
            <a:off x="1043608" y="1857420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H</a:t>
            </a:r>
            <a:r>
              <a:rPr lang="pt-BR" dirty="0" smtClean="0">
                <a:solidFill>
                  <a:schemeClr val="tx1"/>
                </a:solidFill>
              </a:rPr>
              <a:t>igh </a:t>
            </a:r>
            <a:r>
              <a:rPr lang="pt-BR" b="1" dirty="0" smtClean="0">
                <a:solidFill>
                  <a:schemeClr val="tx1"/>
                </a:solidFill>
              </a:rPr>
              <a:t>P</a:t>
            </a:r>
            <a:r>
              <a:rPr lang="pt-BR" dirty="0" smtClean="0">
                <a:solidFill>
                  <a:schemeClr val="tx1"/>
                </a:solidFill>
              </a:rPr>
              <a:t>ower </a:t>
            </a:r>
            <a:r>
              <a:rPr lang="pt-BR" b="1" dirty="0" smtClean="0">
                <a:solidFill>
                  <a:schemeClr val="tx1"/>
                </a:solidFill>
              </a:rPr>
              <a:t>A</a:t>
            </a:r>
            <a:r>
              <a:rPr lang="pt-BR" dirty="0" smtClean="0">
                <a:solidFill>
                  <a:schemeClr val="tx1"/>
                </a:solidFill>
              </a:rPr>
              <a:t>mp.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Retângulo de cantos arredondados 18"/>
          <p:cNvSpPr/>
          <p:nvPr/>
        </p:nvSpPr>
        <p:spPr>
          <a:xfrm>
            <a:off x="1043608" y="1139062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Antena TX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Seta para baixo 1"/>
          <p:cNvSpPr/>
          <p:nvPr/>
        </p:nvSpPr>
        <p:spPr>
          <a:xfrm rot="10800000">
            <a:off x="1763688" y="4437694"/>
            <a:ext cx="144016" cy="281174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baixo 19"/>
          <p:cNvSpPr/>
          <p:nvPr/>
        </p:nvSpPr>
        <p:spPr>
          <a:xfrm rot="10800000">
            <a:off x="1757174" y="3686753"/>
            <a:ext cx="144016" cy="281174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Seta para baixo 20"/>
          <p:cNvSpPr/>
          <p:nvPr/>
        </p:nvSpPr>
        <p:spPr>
          <a:xfrm rot="10800000">
            <a:off x="1757173" y="2970002"/>
            <a:ext cx="144016" cy="281174"/>
          </a:xfrm>
          <a:prstGeom prst="downArrow">
            <a:avLst/>
          </a:prstGeom>
          <a:solidFill>
            <a:srgbClr val="F49D17"/>
          </a:solidFill>
          <a:ln>
            <a:solidFill>
              <a:srgbClr val="F79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Seta para baixo 21"/>
          <p:cNvSpPr/>
          <p:nvPr/>
        </p:nvSpPr>
        <p:spPr>
          <a:xfrm rot="10800000">
            <a:off x="1757172" y="2256886"/>
            <a:ext cx="144016" cy="281174"/>
          </a:xfrm>
          <a:prstGeom prst="downArrow">
            <a:avLst/>
          </a:prstGeom>
          <a:solidFill>
            <a:srgbClr val="F49D17"/>
          </a:solidFill>
          <a:ln>
            <a:solidFill>
              <a:srgbClr val="F79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Seta para baixo 22"/>
          <p:cNvSpPr/>
          <p:nvPr/>
        </p:nvSpPr>
        <p:spPr>
          <a:xfrm rot="10800000">
            <a:off x="1757171" y="1528161"/>
            <a:ext cx="144016" cy="281174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Conector reto 3"/>
          <p:cNvCxnSpPr/>
          <p:nvPr/>
        </p:nvCxnSpPr>
        <p:spPr>
          <a:xfrm>
            <a:off x="1974571" y="4641046"/>
            <a:ext cx="15121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23"/>
          <p:cNvSpPr txBox="1"/>
          <p:nvPr/>
        </p:nvSpPr>
        <p:spPr>
          <a:xfrm>
            <a:off x="3486739" y="4487157"/>
            <a:ext cx="1240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SDI 1485Mbps</a:t>
            </a:r>
            <a:endParaRPr lang="pt-BR" sz="1400" dirty="0"/>
          </a:p>
        </p:txBody>
      </p:sp>
      <p:cxnSp>
        <p:nvCxnSpPr>
          <p:cNvPr id="17" name="Conector reto 24"/>
          <p:cNvCxnSpPr/>
          <p:nvPr/>
        </p:nvCxnSpPr>
        <p:spPr>
          <a:xfrm>
            <a:off x="1974571" y="3848949"/>
            <a:ext cx="15121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25"/>
          <p:cNvSpPr txBox="1"/>
          <p:nvPr/>
        </p:nvSpPr>
        <p:spPr>
          <a:xfrm>
            <a:off x="3486739" y="3584086"/>
            <a:ext cx="114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TS 12Mbps@</a:t>
            </a:r>
          </a:p>
          <a:p>
            <a:r>
              <a:rPr lang="pt-BR" sz="1400" dirty="0" smtClean="0"/>
              <a:t>ASI 270Mbps</a:t>
            </a:r>
            <a:endParaRPr lang="pt-BR" sz="1400" dirty="0"/>
          </a:p>
        </p:txBody>
      </p:sp>
      <p:cxnSp>
        <p:nvCxnSpPr>
          <p:cNvPr id="19" name="Conector reto 28"/>
          <p:cNvCxnSpPr/>
          <p:nvPr/>
        </p:nvCxnSpPr>
        <p:spPr>
          <a:xfrm>
            <a:off x="1974571" y="3101293"/>
            <a:ext cx="15121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29"/>
          <p:cNvSpPr txBox="1"/>
          <p:nvPr/>
        </p:nvSpPr>
        <p:spPr>
          <a:xfrm>
            <a:off x="3486160" y="2731961"/>
            <a:ext cx="13276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Banda L</a:t>
            </a:r>
          </a:p>
          <a:p>
            <a:r>
              <a:rPr lang="pt-BR" sz="1400" dirty="0" smtClean="0"/>
              <a:t>950 a 1450MHz</a:t>
            </a:r>
          </a:p>
          <a:p>
            <a:r>
              <a:rPr lang="pt-BR" sz="1400" dirty="0" smtClean="0"/>
              <a:t>4,5 MHz</a:t>
            </a:r>
          </a:p>
        </p:txBody>
      </p:sp>
      <p:cxnSp>
        <p:nvCxnSpPr>
          <p:cNvPr id="21" name="Conector reto 30"/>
          <p:cNvCxnSpPr/>
          <p:nvPr/>
        </p:nvCxnSpPr>
        <p:spPr>
          <a:xfrm>
            <a:off x="1974571" y="2414856"/>
            <a:ext cx="108526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32"/>
          <p:cNvCxnSpPr/>
          <p:nvPr/>
        </p:nvCxnSpPr>
        <p:spPr>
          <a:xfrm>
            <a:off x="1974571" y="1694287"/>
            <a:ext cx="15121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33"/>
          <p:cNvSpPr txBox="1"/>
          <p:nvPr/>
        </p:nvSpPr>
        <p:spPr>
          <a:xfrm>
            <a:off x="3515020" y="1191694"/>
            <a:ext cx="10534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Banda C</a:t>
            </a:r>
          </a:p>
          <a:p>
            <a:r>
              <a:rPr lang="pt-BR" sz="1400" dirty="0" smtClean="0"/>
              <a:t>6 a 7GHz</a:t>
            </a:r>
          </a:p>
          <a:p>
            <a:r>
              <a:rPr lang="pt-BR" sz="1400" dirty="0" smtClean="0"/>
              <a:t>Banda Ku</a:t>
            </a:r>
          </a:p>
          <a:p>
            <a:r>
              <a:rPr lang="pt-BR" sz="1400" dirty="0" smtClean="0"/>
              <a:t>14 a 15GHz</a:t>
            </a:r>
            <a:endParaRPr lang="pt-BR" sz="1400" dirty="0"/>
          </a:p>
        </p:txBody>
      </p:sp>
      <p:cxnSp>
        <p:nvCxnSpPr>
          <p:cNvPr id="26" name="Conector reto 34"/>
          <p:cNvCxnSpPr/>
          <p:nvPr/>
        </p:nvCxnSpPr>
        <p:spPr>
          <a:xfrm>
            <a:off x="5292080" y="3110589"/>
            <a:ext cx="352839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35"/>
          <p:cNvCxnSpPr/>
          <p:nvPr/>
        </p:nvCxnSpPr>
        <p:spPr>
          <a:xfrm>
            <a:off x="5292080" y="4641045"/>
            <a:ext cx="3528392" cy="179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3064287" y="1696177"/>
            <a:ext cx="1" cy="725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293" y="606700"/>
            <a:ext cx="2599962" cy="246996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836" y="3992145"/>
            <a:ext cx="2454877" cy="5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6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SNG – </a:t>
            </a:r>
            <a:r>
              <a:rPr lang="pt-BR" sz="2400" dirty="0">
                <a:latin typeface="Futura Medium" charset="0"/>
              </a:rPr>
              <a:t> A remota</a:t>
            </a:r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07654"/>
            <a:ext cx="4211967" cy="3158975"/>
          </a:xfrm>
          <a:prstGeom prst="rect">
            <a:avLst/>
          </a:prstGeom>
        </p:spPr>
      </p:pic>
      <p:sp>
        <p:nvSpPr>
          <p:cNvPr id="6" name="CaixaDeTexto 28"/>
          <p:cNvSpPr txBox="1"/>
          <p:nvPr/>
        </p:nvSpPr>
        <p:spPr>
          <a:xfrm>
            <a:off x="323528" y="791184"/>
            <a:ext cx="4135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SNG Banda C</a:t>
            </a:r>
            <a:endParaRPr lang="pt-BR" sz="1400" dirty="0"/>
          </a:p>
        </p:txBody>
      </p:sp>
      <p:sp>
        <p:nvSpPr>
          <p:cNvPr id="7" name="CaixaDeTexto 28"/>
          <p:cNvSpPr txBox="1"/>
          <p:nvPr/>
        </p:nvSpPr>
        <p:spPr>
          <a:xfrm>
            <a:off x="5003714" y="1399877"/>
            <a:ext cx="3492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SNG Banda Ku</a:t>
            </a:r>
            <a:endParaRPr lang="pt-BR" sz="1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9582"/>
            <a:ext cx="4135828" cy="310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0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 smtClean="0">
                <a:latin typeface="Futura Medium" charset="0"/>
              </a:rPr>
              <a:t>Operação de SNG – </a:t>
            </a:r>
            <a:r>
              <a:rPr lang="pt-BR" sz="2400" dirty="0" smtClean="0">
                <a:latin typeface="Futura Medium" charset="0"/>
              </a:rPr>
              <a:t> O satélite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60" y="843558"/>
            <a:ext cx="7840588" cy="385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 smtClean="0">
                <a:latin typeface="Futura Medium" charset="0"/>
              </a:rPr>
              <a:t>Operação de SNG – </a:t>
            </a:r>
            <a:r>
              <a:rPr lang="pt-BR" sz="2400" dirty="0" smtClean="0">
                <a:latin typeface="Futura Medium" charset="0"/>
              </a:rPr>
              <a:t> O satélite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627534"/>
            <a:ext cx="8280920" cy="4278854"/>
          </a:xfrm>
          <a:prstGeom prst="rect">
            <a:avLst/>
          </a:prstGeom>
        </p:spPr>
      </p:pic>
      <p:sp>
        <p:nvSpPr>
          <p:cNvPr id="5" name="CaixaDeTexto 23"/>
          <p:cNvSpPr txBox="1"/>
          <p:nvPr/>
        </p:nvSpPr>
        <p:spPr>
          <a:xfrm>
            <a:off x="686948" y="4644778"/>
            <a:ext cx="2232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http</a:t>
            </a:r>
            <a:r>
              <a:rPr lang="pt-BR" sz="800" dirty="0" smtClean="0"/>
              <a:t>://</a:t>
            </a:r>
            <a:r>
              <a:rPr lang="pt-BR" sz="1000" dirty="0" smtClean="0"/>
              <a:t>www.satbeams.com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15236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 smtClean="0">
                <a:latin typeface="Futura Medium" charset="0"/>
              </a:rPr>
              <a:t>Operação de SNG – </a:t>
            </a:r>
            <a:r>
              <a:rPr lang="pt-BR" sz="2400" dirty="0" smtClean="0">
                <a:latin typeface="Futura Medium" charset="0"/>
              </a:rPr>
              <a:t> A hub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Retângulo de cantos arredondados 9"/>
          <p:cNvSpPr/>
          <p:nvPr/>
        </p:nvSpPr>
        <p:spPr>
          <a:xfrm>
            <a:off x="1043608" y="2622679"/>
            <a:ext cx="1584176" cy="700814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I</a:t>
            </a:r>
            <a:r>
              <a:rPr lang="pt-BR" dirty="0" smtClean="0">
                <a:solidFill>
                  <a:schemeClr val="tx1"/>
                </a:solidFill>
              </a:rPr>
              <a:t>ntegrated </a:t>
            </a:r>
            <a:r>
              <a:rPr lang="pt-BR" b="1" dirty="0" smtClean="0">
                <a:solidFill>
                  <a:schemeClr val="tx1"/>
                </a:solidFill>
              </a:rPr>
              <a:t>R</a:t>
            </a:r>
            <a:r>
              <a:rPr lang="pt-BR" dirty="0" smtClean="0">
                <a:solidFill>
                  <a:schemeClr val="tx1"/>
                </a:solidFill>
              </a:rPr>
              <a:t>eceiver and </a:t>
            </a:r>
            <a:r>
              <a:rPr lang="pt-BR" b="1" dirty="0" smtClean="0">
                <a:solidFill>
                  <a:schemeClr val="tx1"/>
                </a:solidFill>
              </a:rPr>
              <a:t>D</a:t>
            </a:r>
            <a:r>
              <a:rPr lang="pt-BR" dirty="0" smtClean="0">
                <a:solidFill>
                  <a:schemeClr val="tx1"/>
                </a:solidFill>
              </a:rPr>
              <a:t>ecoder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Retângulo de cantos arredondados 10"/>
          <p:cNvSpPr/>
          <p:nvPr/>
        </p:nvSpPr>
        <p:spPr>
          <a:xfrm>
            <a:off x="1043608" y="1904321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L</a:t>
            </a:r>
            <a:r>
              <a:rPr lang="pt-BR" dirty="0" smtClean="0">
                <a:solidFill>
                  <a:schemeClr val="tx1"/>
                </a:solidFill>
              </a:rPr>
              <a:t>ow </a:t>
            </a:r>
            <a:r>
              <a:rPr lang="pt-BR" b="1" dirty="0" smtClean="0">
                <a:solidFill>
                  <a:schemeClr val="tx1"/>
                </a:solidFill>
              </a:rPr>
              <a:t>N</a:t>
            </a:r>
            <a:r>
              <a:rPr lang="pt-BR" dirty="0" smtClean="0">
                <a:solidFill>
                  <a:schemeClr val="tx1"/>
                </a:solidFill>
              </a:rPr>
              <a:t>oise </a:t>
            </a:r>
            <a:r>
              <a:rPr lang="pt-BR" b="1" dirty="0" smtClean="0">
                <a:solidFill>
                  <a:schemeClr val="tx1"/>
                </a:solidFill>
              </a:rPr>
              <a:t>B</a:t>
            </a:r>
            <a:r>
              <a:rPr lang="pt-BR" dirty="0" smtClean="0">
                <a:solidFill>
                  <a:schemeClr val="tx1"/>
                </a:solidFill>
              </a:rPr>
              <a:t>lock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Retângulo de cantos arredondados 12"/>
          <p:cNvSpPr/>
          <p:nvPr/>
        </p:nvSpPr>
        <p:spPr>
          <a:xfrm>
            <a:off x="1043608" y="1185963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Antena RX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Seta para baixo 19"/>
          <p:cNvSpPr/>
          <p:nvPr/>
        </p:nvSpPr>
        <p:spPr>
          <a:xfrm rot="10800000" flipV="1">
            <a:off x="1757172" y="2303787"/>
            <a:ext cx="144016" cy="281174"/>
          </a:xfrm>
          <a:prstGeom prst="downArrow">
            <a:avLst/>
          </a:prstGeom>
          <a:solidFill>
            <a:srgbClr val="F49D17"/>
          </a:solidFill>
          <a:ln>
            <a:solidFill>
              <a:srgbClr val="F79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Seta para baixo 20"/>
          <p:cNvSpPr/>
          <p:nvPr/>
        </p:nvSpPr>
        <p:spPr>
          <a:xfrm rot="10800000" flipV="1">
            <a:off x="1757171" y="1575062"/>
            <a:ext cx="144016" cy="281174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27"/>
          <p:cNvCxnSpPr/>
          <p:nvPr/>
        </p:nvCxnSpPr>
        <p:spPr>
          <a:xfrm>
            <a:off x="1974571" y="2461757"/>
            <a:ext cx="15121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28"/>
          <p:cNvSpPr txBox="1"/>
          <p:nvPr/>
        </p:nvSpPr>
        <p:spPr>
          <a:xfrm>
            <a:off x="3486739" y="2245864"/>
            <a:ext cx="13276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Banda L</a:t>
            </a:r>
          </a:p>
          <a:p>
            <a:r>
              <a:rPr lang="pt-BR" sz="1400" dirty="0"/>
              <a:t>950 a 1450MHz</a:t>
            </a:r>
          </a:p>
          <a:p>
            <a:r>
              <a:rPr lang="pt-BR" sz="1400" dirty="0"/>
              <a:t>4,5 MHz</a:t>
            </a:r>
          </a:p>
        </p:txBody>
      </p:sp>
      <p:cxnSp>
        <p:nvCxnSpPr>
          <p:cNvPr id="11" name="Conector reto 29"/>
          <p:cNvCxnSpPr/>
          <p:nvPr/>
        </p:nvCxnSpPr>
        <p:spPr>
          <a:xfrm>
            <a:off x="1974571" y="1741188"/>
            <a:ext cx="15121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30"/>
          <p:cNvSpPr txBox="1"/>
          <p:nvPr/>
        </p:nvSpPr>
        <p:spPr>
          <a:xfrm>
            <a:off x="3486739" y="1140121"/>
            <a:ext cx="10134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Banda C</a:t>
            </a:r>
          </a:p>
          <a:p>
            <a:r>
              <a:rPr lang="pt-BR" sz="1400" dirty="0" smtClean="0"/>
              <a:t>3 </a:t>
            </a:r>
            <a:r>
              <a:rPr lang="pt-BR" sz="1400" dirty="0"/>
              <a:t>a </a:t>
            </a:r>
            <a:r>
              <a:rPr lang="pt-BR" sz="1400" dirty="0" smtClean="0"/>
              <a:t>4GHz</a:t>
            </a:r>
            <a:endParaRPr lang="pt-BR" sz="1400" dirty="0"/>
          </a:p>
          <a:p>
            <a:r>
              <a:rPr lang="pt-BR" sz="1400" dirty="0"/>
              <a:t>Banda Ku</a:t>
            </a:r>
          </a:p>
          <a:p>
            <a:r>
              <a:rPr lang="pt-BR" sz="1400" dirty="0" smtClean="0"/>
              <a:t>11 </a:t>
            </a:r>
            <a:r>
              <a:rPr lang="pt-BR" sz="1400" dirty="0"/>
              <a:t>a </a:t>
            </a:r>
            <a:r>
              <a:rPr lang="pt-BR" sz="1400" dirty="0" smtClean="0"/>
              <a:t>12GHz</a:t>
            </a:r>
            <a:endParaRPr lang="pt-BR" sz="1400" dirty="0"/>
          </a:p>
        </p:txBody>
      </p:sp>
      <p:sp>
        <p:nvSpPr>
          <p:cNvPr id="13" name="Seta para baixo 31"/>
          <p:cNvSpPr/>
          <p:nvPr/>
        </p:nvSpPr>
        <p:spPr>
          <a:xfrm rot="10800000" flipV="1">
            <a:off x="1763688" y="3379263"/>
            <a:ext cx="144016" cy="281174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4" name="Conector reto 32"/>
          <p:cNvCxnSpPr/>
          <p:nvPr/>
        </p:nvCxnSpPr>
        <p:spPr>
          <a:xfrm>
            <a:off x="1974571" y="3533174"/>
            <a:ext cx="15121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33"/>
          <p:cNvSpPr txBox="1"/>
          <p:nvPr/>
        </p:nvSpPr>
        <p:spPr>
          <a:xfrm>
            <a:off x="3486739" y="3379285"/>
            <a:ext cx="1240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SDI 1485Mbps</a:t>
            </a:r>
            <a:endParaRPr lang="pt-BR" sz="1400" dirty="0"/>
          </a:p>
        </p:txBody>
      </p:sp>
      <p:cxnSp>
        <p:nvCxnSpPr>
          <p:cNvPr id="17" name="Elbow Connector 16"/>
          <p:cNvCxnSpPr>
            <a:stCxn id="23" idx="1"/>
            <a:endCxn id="4" idx="1"/>
          </p:cNvCxnSpPr>
          <p:nvPr/>
        </p:nvCxnSpPr>
        <p:spPr>
          <a:xfrm rot="10800000">
            <a:off x="1043608" y="2973087"/>
            <a:ext cx="12700" cy="1108735"/>
          </a:xfrm>
          <a:prstGeom prst="bentConnector3">
            <a:avLst>
              <a:gd name="adj1" fmla="val 2954197"/>
            </a:avLst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6" idx="1"/>
          </p:cNvCxnSpPr>
          <p:nvPr/>
        </p:nvCxnSpPr>
        <p:spPr>
          <a:xfrm rot="5400000" flipH="1" flipV="1">
            <a:off x="-44951" y="2092789"/>
            <a:ext cx="1817079" cy="360040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de cantos arredondados 7"/>
          <p:cNvSpPr/>
          <p:nvPr/>
        </p:nvSpPr>
        <p:spPr>
          <a:xfrm>
            <a:off x="1043608" y="3903515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Telecomando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41" y="2232086"/>
            <a:ext cx="1421158" cy="142115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078" y="2246854"/>
            <a:ext cx="1282874" cy="128287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65" y="557684"/>
            <a:ext cx="2619375" cy="17335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529728"/>
            <a:ext cx="3029477" cy="84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1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685800" y="1995686"/>
            <a:ext cx="7772400" cy="1715591"/>
          </a:xfrm>
        </p:spPr>
        <p:txBody>
          <a:bodyPr/>
          <a:lstStyle/>
          <a:p>
            <a:r>
              <a:rPr lang="pt-BR" sz="6000" dirty="0" smtClean="0">
                <a:solidFill>
                  <a:srgbClr val="045BA7"/>
                </a:solidFill>
                <a:latin typeface="Maven Pro" pitchFamily="50" charset="0"/>
                <a:ea typeface="+mn-ea"/>
                <a:cs typeface="+mn-cs"/>
              </a:rPr>
              <a:t>Operações de RF</a:t>
            </a:r>
            <a:endParaRPr lang="pt-BR" sz="6000" dirty="0">
              <a:solidFill>
                <a:srgbClr val="045BA7"/>
              </a:solidFill>
              <a:latin typeface="Maven Pro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1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SNG – </a:t>
            </a:r>
            <a:r>
              <a:rPr lang="pt-BR" sz="2400" dirty="0">
                <a:latin typeface="Futura Medium" charset="0"/>
              </a:rPr>
              <a:t> </a:t>
            </a:r>
            <a:r>
              <a:rPr lang="pt-BR" sz="2400" dirty="0" smtClean="0">
                <a:latin typeface="Futura Medium" charset="0"/>
              </a:rPr>
              <a:t>Perfis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046893"/>
              </p:ext>
            </p:extLst>
          </p:nvPr>
        </p:nvGraphicFramePr>
        <p:xfrm>
          <a:off x="763860" y="672445"/>
          <a:ext cx="7401892" cy="265176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008112"/>
                <a:gridCol w="1368152"/>
                <a:gridCol w="1008112"/>
                <a:gridCol w="1062082"/>
                <a:gridCol w="1364047"/>
                <a:gridCol w="1591387"/>
              </a:tblGrid>
              <a:tr h="4192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Padrão</a:t>
                      </a:r>
                      <a:endParaRPr lang="pt-B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ModCod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Symbol Rate (Mbaud)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Roll-off (%)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CNR (dB)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Bit Rate (Mbps)</a:t>
                      </a:r>
                      <a:endParaRPr lang="pt-BR" sz="1200" dirty="0"/>
                    </a:p>
                  </a:txBody>
                  <a:tcPr anchor="ctr"/>
                </a:tc>
              </a:tr>
              <a:tr h="25153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DVB-S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QPSK 3/4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6,666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35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5,7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9,21</a:t>
                      </a:r>
                      <a:endParaRPr lang="pt-BR" sz="1200" dirty="0"/>
                    </a:p>
                  </a:txBody>
                  <a:tcPr anchor="ctr"/>
                </a:tc>
              </a:tr>
              <a:tr h="25153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DVB-S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QPSK 5/6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6,666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6,7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11,11</a:t>
                      </a:r>
                    </a:p>
                  </a:txBody>
                  <a:tcPr anchor="ctr"/>
                </a:tc>
              </a:tr>
              <a:tr h="25153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DVB-DSNG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8PSK 2/3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7,2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8,2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14,40</a:t>
                      </a:r>
                    </a:p>
                  </a:txBody>
                  <a:tcPr anchor="ctr"/>
                </a:tc>
              </a:tr>
              <a:tr h="25153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DVB-S2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QPSK</a:t>
                      </a:r>
                      <a:r>
                        <a:rPr lang="pt-BR" sz="1200" baseline="0" dirty="0" smtClean="0"/>
                        <a:t> 5/6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7,5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5,2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13,46</a:t>
                      </a:r>
                    </a:p>
                  </a:txBody>
                  <a:tcPr anchor="ctr"/>
                </a:tc>
              </a:tr>
              <a:tr h="25153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DVB-S2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8PSK 2/3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7,5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6,6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15,75</a:t>
                      </a:r>
                    </a:p>
                  </a:txBody>
                  <a:tcPr anchor="ctr"/>
                </a:tc>
              </a:tr>
              <a:tr h="25153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DVB-S2x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8PSK 2/3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8,571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6,6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18,00</a:t>
                      </a:r>
                    </a:p>
                  </a:txBody>
                  <a:tcPr anchor="ctr"/>
                </a:tc>
              </a:tr>
              <a:tr h="25153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DVB-S2x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16APSK 3/4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8,571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10,2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23,58</a:t>
                      </a:r>
                    </a:p>
                  </a:txBody>
                  <a:tcPr anchor="ctr"/>
                </a:tc>
              </a:tr>
              <a:tr h="251536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rgbClr val="FF0000"/>
                          </a:solidFill>
                        </a:rPr>
                        <a:t>DVB-S2x</a:t>
                      </a:r>
                      <a:endParaRPr lang="pt-B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rgbClr val="FF0000"/>
                          </a:solidFill>
                        </a:rPr>
                        <a:t>16APSK 3/4</a:t>
                      </a:r>
                      <a:endParaRPr lang="pt-B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 smtClean="0">
                          <a:solidFill>
                            <a:srgbClr val="FF0000"/>
                          </a:solidFill>
                        </a:rPr>
                        <a:t>4,142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 smtClean="0">
                          <a:solidFill>
                            <a:srgbClr val="FF0000"/>
                          </a:solidFill>
                        </a:rPr>
                        <a:t>10,2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 smtClean="0">
                          <a:solidFill>
                            <a:srgbClr val="FF0000"/>
                          </a:solidFill>
                        </a:rPr>
                        <a:t>13,00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723878"/>
            <a:ext cx="5557804" cy="1249164"/>
          </a:xfrm>
          <a:prstGeom prst="rect">
            <a:avLst/>
          </a:prstGeom>
        </p:spPr>
      </p:pic>
      <p:sp>
        <p:nvSpPr>
          <p:cNvPr id="7" name="CaixaDeTexto 33"/>
          <p:cNvSpPr txBox="1"/>
          <p:nvPr/>
        </p:nvSpPr>
        <p:spPr>
          <a:xfrm>
            <a:off x="1691680" y="3507854"/>
            <a:ext cx="12153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 smtClean="0">
                <a:solidFill>
                  <a:srgbClr val="0000FF"/>
                </a:solidFill>
              </a:rPr>
              <a:t>QPSK 2bits/Symbol</a:t>
            </a:r>
            <a:endParaRPr lang="pt-BR" sz="1000" b="1" dirty="0">
              <a:solidFill>
                <a:srgbClr val="0000FF"/>
              </a:solidFill>
            </a:endParaRPr>
          </a:p>
        </p:txBody>
      </p:sp>
      <p:sp>
        <p:nvSpPr>
          <p:cNvPr id="8" name="CaixaDeTexto 33"/>
          <p:cNvSpPr txBox="1"/>
          <p:nvPr/>
        </p:nvSpPr>
        <p:spPr>
          <a:xfrm>
            <a:off x="3255185" y="3507854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0000FF"/>
                </a:solidFill>
              </a:rPr>
              <a:t>8</a:t>
            </a:r>
            <a:r>
              <a:rPr lang="pt-BR" sz="1000" b="1" dirty="0" smtClean="0">
                <a:solidFill>
                  <a:srgbClr val="0000FF"/>
                </a:solidFill>
              </a:rPr>
              <a:t>PSK </a:t>
            </a:r>
            <a:r>
              <a:rPr lang="pt-BR" sz="1000" b="1" dirty="0">
                <a:solidFill>
                  <a:srgbClr val="0000FF"/>
                </a:solidFill>
              </a:rPr>
              <a:t>3</a:t>
            </a:r>
            <a:r>
              <a:rPr lang="pt-BR" sz="1000" b="1" dirty="0" smtClean="0">
                <a:solidFill>
                  <a:srgbClr val="0000FF"/>
                </a:solidFill>
              </a:rPr>
              <a:t>bits/Symbol</a:t>
            </a:r>
            <a:endParaRPr lang="pt-BR" sz="1000" b="1" dirty="0">
              <a:solidFill>
                <a:srgbClr val="0000FF"/>
              </a:solidFill>
            </a:endParaRPr>
          </a:p>
        </p:txBody>
      </p:sp>
      <p:sp>
        <p:nvSpPr>
          <p:cNvPr id="9" name="CaixaDeTexto 33"/>
          <p:cNvSpPr txBox="1"/>
          <p:nvPr/>
        </p:nvSpPr>
        <p:spPr>
          <a:xfrm>
            <a:off x="4485680" y="3507854"/>
            <a:ext cx="13356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 smtClean="0">
                <a:solidFill>
                  <a:srgbClr val="0000FF"/>
                </a:solidFill>
              </a:rPr>
              <a:t>16APSK 4bits/Symbol</a:t>
            </a:r>
            <a:endParaRPr lang="pt-BR" sz="1000" b="1" dirty="0">
              <a:solidFill>
                <a:srgbClr val="0000FF"/>
              </a:solidFill>
            </a:endParaRPr>
          </a:p>
        </p:txBody>
      </p:sp>
      <p:sp>
        <p:nvSpPr>
          <p:cNvPr id="10" name="CaixaDeTexto 33"/>
          <p:cNvSpPr txBox="1"/>
          <p:nvPr/>
        </p:nvSpPr>
        <p:spPr>
          <a:xfrm>
            <a:off x="5913862" y="3507854"/>
            <a:ext cx="13356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 smtClean="0">
                <a:solidFill>
                  <a:srgbClr val="0000FF"/>
                </a:solidFill>
              </a:rPr>
              <a:t>32APSK </a:t>
            </a:r>
            <a:r>
              <a:rPr lang="pt-BR" sz="1000" b="1" dirty="0">
                <a:solidFill>
                  <a:srgbClr val="0000FF"/>
                </a:solidFill>
              </a:rPr>
              <a:t>5</a:t>
            </a:r>
            <a:r>
              <a:rPr lang="pt-BR" sz="1000" b="1" dirty="0" smtClean="0">
                <a:solidFill>
                  <a:srgbClr val="0000FF"/>
                </a:solidFill>
              </a:rPr>
              <a:t>bits/Symbol</a:t>
            </a:r>
            <a:endParaRPr lang="pt-BR" sz="1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3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800" dirty="0" smtClean="0">
                <a:latin typeface="Futura Medium" charset="0"/>
              </a:rPr>
              <a:t>Operação de </a:t>
            </a:r>
            <a:r>
              <a:rPr lang="pt-BR" sz="2800" dirty="0">
                <a:latin typeface="Futura Medium" charset="0"/>
              </a:rPr>
              <a:t>C</a:t>
            </a:r>
            <a:r>
              <a:rPr lang="pt-BR" sz="2800" dirty="0" smtClean="0">
                <a:latin typeface="Futura Medium" charset="0"/>
              </a:rPr>
              <a:t>NG – </a:t>
            </a:r>
            <a:r>
              <a:rPr lang="pt-BR" sz="2400" dirty="0" err="1" smtClean="0">
                <a:latin typeface="Futura Medium" charset="0"/>
              </a:rPr>
              <a:t>Cellular</a:t>
            </a:r>
            <a:r>
              <a:rPr lang="pt-BR" sz="2400" dirty="0" smtClean="0">
                <a:latin typeface="Futura Medium" charset="0"/>
              </a:rPr>
              <a:t> News </a:t>
            </a:r>
            <a:r>
              <a:rPr lang="pt-BR" sz="2400" dirty="0" err="1" smtClean="0">
                <a:latin typeface="Futura Medium" charset="0"/>
              </a:rPr>
              <a:t>Gathering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4" name="AutoShape 2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4" name="Retângulo de cantos arredondados 43"/>
          <p:cNvSpPr/>
          <p:nvPr/>
        </p:nvSpPr>
        <p:spPr>
          <a:xfrm>
            <a:off x="7452320" y="2820781"/>
            <a:ext cx="1080120" cy="71665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Estúdios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Heptágono 32"/>
          <p:cNvSpPr/>
          <p:nvPr/>
        </p:nvSpPr>
        <p:spPr>
          <a:xfrm>
            <a:off x="1556048" y="1601250"/>
            <a:ext cx="288032" cy="288032"/>
          </a:xfrm>
          <a:prstGeom prst="hept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34" name="Heptágono 33"/>
          <p:cNvSpPr/>
          <p:nvPr/>
        </p:nvSpPr>
        <p:spPr>
          <a:xfrm>
            <a:off x="1003223" y="3035090"/>
            <a:ext cx="288032" cy="288032"/>
          </a:xfrm>
          <a:prstGeom prst="hept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2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35" name="Heptágono 34"/>
          <p:cNvSpPr/>
          <p:nvPr/>
        </p:nvSpPr>
        <p:spPr>
          <a:xfrm>
            <a:off x="1454740" y="4133607"/>
            <a:ext cx="288032" cy="288032"/>
          </a:xfrm>
          <a:prstGeom prst="hept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m</a:t>
            </a:r>
            <a:endParaRPr lang="pt-BR" sz="1000" dirty="0">
              <a:solidFill>
                <a:schemeClr val="tx1"/>
              </a:solidFill>
            </a:endParaRPr>
          </a:p>
        </p:txBody>
      </p:sp>
      <p:pic>
        <p:nvPicPr>
          <p:cNvPr id="36" name="Imagem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03" y="1340435"/>
            <a:ext cx="172945" cy="576766"/>
          </a:xfrm>
          <a:prstGeom prst="rect">
            <a:avLst/>
          </a:prstGeom>
        </p:spPr>
      </p:pic>
      <p:pic>
        <p:nvPicPr>
          <p:cNvPr id="41" name="Picture 2" descr="Resultado de imagem para camera 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5268" y="1325768"/>
            <a:ext cx="455986" cy="57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o explicativo retangular 42"/>
          <p:cNvSpPr/>
          <p:nvPr/>
        </p:nvSpPr>
        <p:spPr>
          <a:xfrm>
            <a:off x="481889" y="1287147"/>
            <a:ext cx="809366" cy="656509"/>
          </a:xfrm>
          <a:prstGeom prst="wedgeRectCallout">
            <a:avLst>
              <a:gd name="adj1" fmla="val 79446"/>
              <a:gd name="adj2" fmla="val 14803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CaixaDeTexto 44"/>
          <p:cNvSpPr txBox="1"/>
          <p:nvPr/>
        </p:nvSpPr>
        <p:spPr>
          <a:xfrm>
            <a:off x="1398674" y="1856240"/>
            <a:ext cx="596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Remota</a:t>
            </a:r>
            <a:endParaRPr lang="pt-BR" sz="1000" dirty="0"/>
          </a:p>
        </p:txBody>
      </p:sp>
      <p:cxnSp>
        <p:nvCxnSpPr>
          <p:cNvPr id="62" name="Conector de seta reta 61"/>
          <p:cNvCxnSpPr/>
          <p:nvPr/>
        </p:nvCxnSpPr>
        <p:spPr>
          <a:xfrm flipV="1">
            <a:off x="1792246" y="3607648"/>
            <a:ext cx="1476248" cy="666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Hexágono 70"/>
          <p:cNvSpPr/>
          <p:nvPr/>
        </p:nvSpPr>
        <p:spPr>
          <a:xfrm>
            <a:off x="2493892" y="3610155"/>
            <a:ext cx="929019" cy="80087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BE4B48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Hexágono 71"/>
          <p:cNvSpPr/>
          <p:nvPr/>
        </p:nvSpPr>
        <p:spPr>
          <a:xfrm>
            <a:off x="4158127" y="3647974"/>
            <a:ext cx="929019" cy="80087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BE4B48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Hexágono 72"/>
          <p:cNvSpPr/>
          <p:nvPr/>
        </p:nvSpPr>
        <p:spPr>
          <a:xfrm>
            <a:off x="3322723" y="3620614"/>
            <a:ext cx="929019" cy="80087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BE4B48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Hexágono 73"/>
          <p:cNvSpPr/>
          <p:nvPr/>
        </p:nvSpPr>
        <p:spPr>
          <a:xfrm>
            <a:off x="2854558" y="3840642"/>
            <a:ext cx="929019" cy="80087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BE4B48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Hexágono 74"/>
          <p:cNvSpPr/>
          <p:nvPr/>
        </p:nvSpPr>
        <p:spPr>
          <a:xfrm>
            <a:off x="3243041" y="4070829"/>
            <a:ext cx="929019" cy="80087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BE4B48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Hexágono 75"/>
          <p:cNvSpPr/>
          <p:nvPr/>
        </p:nvSpPr>
        <p:spPr>
          <a:xfrm>
            <a:off x="3693617" y="3856394"/>
            <a:ext cx="929019" cy="80087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BE4B48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Hexágono 76"/>
          <p:cNvSpPr/>
          <p:nvPr/>
        </p:nvSpPr>
        <p:spPr>
          <a:xfrm>
            <a:off x="4069043" y="4082326"/>
            <a:ext cx="929019" cy="80087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BE4B48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Hexágono 77"/>
          <p:cNvSpPr/>
          <p:nvPr/>
        </p:nvSpPr>
        <p:spPr>
          <a:xfrm>
            <a:off x="4519618" y="3867249"/>
            <a:ext cx="929019" cy="80087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BE4B48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9" name="Imagem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881" y="3548028"/>
            <a:ext cx="415657" cy="815416"/>
          </a:xfrm>
          <a:prstGeom prst="rect">
            <a:avLst/>
          </a:prstGeom>
        </p:spPr>
      </p:pic>
      <p:pic>
        <p:nvPicPr>
          <p:cNvPr id="80" name="Imagem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423" y="3805201"/>
            <a:ext cx="415657" cy="815416"/>
          </a:xfrm>
          <a:prstGeom prst="rect">
            <a:avLst/>
          </a:prstGeom>
          <a:ln>
            <a:noFill/>
          </a:ln>
        </p:spPr>
      </p:pic>
      <p:pic>
        <p:nvPicPr>
          <p:cNvPr id="81" name="Imagem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174" y="3567871"/>
            <a:ext cx="415657" cy="815416"/>
          </a:xfrm>
          <a:prstGeom prst="rect">
            <a:avLst/>
          </a:prstGeom>
        </p:spPr>
      </p:pic>
      <p:pic>
        <p:nvPicPr>
          <p:cNvPr id="82" name="Imagem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067" y="3811139"/>
            <a:ext cx="415657" cy="815416"/>
          </a:xfrm>
          <a:prstGeom prst="rect">
            <a:avLst/>
          </a:prstGeom>
        </p:spPr>
      </p:pic>
      <p:pic>
        <p:nvPicPr>
          <p:cNvPr id="83" name="Imagem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298" y="3571533"/>
            <a:ext cx="415657" cy="815416"/>
          </a:xfrm>
          <a:prstGeom prst="rect">
            <a:avLst/>
          </a:prstGeom>
        </p:spPr>
      </p:pic>
      <p:sp>
        <p:nvSpPr>
          <p:cNvPr id="84" name="Hexágono 83"/>
          <p:cNvSpPr/>
          <p:nvPr/>
        </p:nvSpPr>
        <p:spPr>
          <a:xfrm>
            <a:off x="2395372" y="4055077"/>
            <a:ext cx="929019" cy="80087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BE4B48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5" name="Conector de seta reta 84"/>
          <p:cNvCxnSpPr/>
          <p:nvPr/>
        </p:nvCxnSpPr>
        <p:spPr>
          <a:xfrm>
            <a:off x="1325177" y="3202822"/>
            <a:ext cx="1949802" cy="359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Conector de seta reta 85"/>
          <p:cNvCxnSpPr/>
          <p:nvPr/>
        </p:nvCxnSpPr>
        <p:spPr>
          <a:xfrm>
            <a:off x="1844080" y="1832729"/>
            <a:ext cx="1865401" cy="194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61156" name="Picture 4" descr="Resultado de imagem para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576" y="2331649"/>
            <a:ext cx="1942720" cy="128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Hexágono 87"/>
          <p:cNvSpPr/>
          <p:nvPr/>
        </p:nvSpPr>
        <p:spPr>
          <a:xfrm>
            <a:off x="2479958" y="1351521"/>
            <a:ext cx="929019" cy="80087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5BB3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Hexágono 88"/>
          <p:cNvSpPr/>
          <p:nvPr/>
        </p:nvSpPr>
        <p:spPr>
          <a:xfrm>
            <a:off x="4144193" y="1389340"/>
            <a:ext cx="929019" cy="80087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5BB3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Hexágono 89"/>
          <p:cNvSpPr/>
          <p:nvPr/>
        </p:nvSpPr>
        <p:spPr>
          <a:xfrm>
            <a:off x="3308789" y="1361980"/>
            <a:ext cx="929019" cy="80087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5BB3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Hexágono 90"/>
          <p:cNvSpPr/>
          <p:nvPr/>
        </p:nvSpPr>
        <p:spPr>
          <a:xfrm>
            <a:off x="2840624" y="1582008"/>
            <a:ext cx="929019" cy="80087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5BB3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Hexágono 91"/>
          <p:cNvSpPr/>
          <p:nvPr/>
        </p:nvSpPr>
        <p:spPr>
          <a:xfrm>
            <a:off x="3229107" y="1812195"/>
            <a:ext cx="929019" cy="80087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5BB3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Hexágono 92"/>
          <p:cNvSpPr/>
          <p:nvPr/>
        </p:nvSpPr>
        <p:spPr>
          <a:xfrm>
            <a:off x="3679683" y="1597760"/>
            <a:ext cx="929019" cy="80087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5BB3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Hexágono 93"/>
          <p:cNvSpPr/>
          <p:nvPr/>
        </p:nvSpPr>
        <p:spPr>
          <a:xfrm>
            <a:off x="4055109" y="1823692"/>
            <a:ext cx="929019" cy="80087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5BB3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Hexágono 94"/>
          <p:cNvSpPr/>
          <p:nvPr/>
        </p:nvSpPr>
        <p:spPr>
          <a:xfrm>
            <a:off x="3590599" y="2042382"/>
            <a:ext cx="929019" cy="80087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5BB3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6" name="Hexágono 95"/>
          <p:cNvSpPr/>
          <p:nvPr/>
        </p:nvSpPr>
        <p:spPr>
          <a:xfrm>
            <a:off x="4505684" y="1608615"/>
            <a:ext cx="929019" cy="80087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5BB3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7" name="Imagem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947" y="1289394"/>
            <a:ext cx="415657" cy="815416"/>
          </a:xfrm>
          <a:prstGeom prst="rect">
            <a:avLst/>
          </a:prstGeom>
        </p:spPr>
      </p:pic>
      <p:pic>
        <p:nvPicPr>
          <p:cNvPr id="98" name="Imagem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489" y="1546567"/>
            <a:ext cx="415657" cy="815416"/>
          </a:xfrm>
          <a:prstGeom prst="rect">
            <a:avLst/>
          </a:prstGeom>
        </p:spPr>
      </p:pic>
      <p:pic>
        <p:nvPicPr>
          <p:cNvPr id="99" name="Imagem 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240" y="1309237"/>
            <a:ext cx="415657" cy="815416"/>
          </a:xfrm>
          <a:prstGeom prst="rect">
            <a:avLst/>
          </a:prstGeom>
        </p:spPr>
      </p:pic>
      <p:pic>
        <p:nvPicPr>
          <p:cNvPr id="100" name="Imagem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133" y="1552505"/>
            <a:ext cx="415657" cy="815416"/>
          </a:xfrm>
          <a:prstGeom prst="rect">
            <a:avLst/>
          </a:prstGeom>
        </p:spPr>
      </p:pic>
      <p:pic>
        <p:nvPicPr>
          <p:cNvPr id="101" name="Imagem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364" y="1312899"/>
            <a:ext cx="415657" cy="815416"/>
          </a:xfrm>
          <a:prstGeom prst="rect">
            <a:avLst/>
          </a:prstGeom>
        </p:spPr>
      </p:pic>
      <p:sp>
        <p:nvSpPr>
          <p:cNvPr id="102" name="Hexágono 101"/>
          <p:cNvSpPr/>
          <p:nvPr/>
        </p:nvSpPr>
        <p:spPr>
          <a:xfrm>
            <a:off x="2381438" y="1796443"/>
            <a:ext cx="929019" cy="80087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5BB3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7" name="Conector de seta reta 86"/>
          <p:cNvCxnSpPr/>
          <p:nvPr/>
        </p:nvCxnSpPr>
        <p:spPr>
          <a:xfrm flipV="1">
            <a:off x="1747656" y="1571325"/>
            <a:ext cx="1916429" cy="260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/>
          <p:cNvCxnSpPr/>
          <p:nvPr/>
        </p:nvCxnSpPr>
        <p:spPr>
          <a:xfrm flipV="1">
            <a:off x="1874561" y="1305435"/>
            <a:ext cx="1393933" cy="46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/>
          <p:nvPr/>
        </p:nvCxnSpPr>
        <p:spPr>
          <a:xfrm flipV="1">
            <a:off x="1321451" y="1370286"/>
            <a:ext cx="1940558" cy="183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aixaDeTexto 106"/>
          <p:cNvSpPr txBox="1"/>
          <p:nvPr/>
        </p:nvSpPr>
        <p:spPr>
          <a:xfrm>
            <a:off x="5477978" y="2886259"/>
            <a:ext cx="1118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Internet</a:t>
            </a:r>
            <a:endParaRPr lang="pt-BR" sz="2000" dirty="0"/>
          </a:p>
        </p:txBody>
      </p:sp>
      <p:cxnSp>
        <p:nvCxnSpPr>
          <p:cNvPr id="31" name="Conector angulado 30"/>
          <p:cNvCxnSpPr>
            <a:endCxn id="561156" idx="0"/>
          </p:cNvCxnSpPr>
          <p:nvPr/>
        </p:nvCxnSpPr>
        <p:spPr>
          <a:xfrm>
            <a:off x="5430982" y="1982687"/>
            <a:ext cx="650954" cy="348962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153" name="Conector angulado 561152"/>
          <p:cNvCxnSpPr>
            <a:endCxn id="561156" idx="2"/>
          </p:cNvCxnSpPr>
          <p:nvPr/>
        </p:nvCxnSpPr>
        <p:spPr>
          <a:xfrm flipV="1">
            <a:off x="5437909" y="3620614"/>
            <a:ext cx="644027" cy="634218"/>
          </a:xfrm>
          <a:prstGeom prst="bentConnector2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160" name="Seta para a esquerda e para a direita 561159"/>
          <p:cNvSpPr/>
          <p:nvPr/>
        </p:nvSpPr>
        <p:spPr>
          <a:xfrm>
            <a:off x="7014454" y="3072426"/>
            <a:ext cx="382758" cy="229188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/>
          <p:cNvSpPr txBox="1"/>
          <p:nvPr/>
        </p:nvSpPr>
        <p:spPr>
          <a:xfrm>
            <a:off x="4450874" y="2332850"/>
            <a:ext cx="853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Operadora 1</a:t>
            </a:r>
            <a:endParaRPr lang="pt-BR" sz="1000" dirty="0"/>
          </a:p>
        </p:txBody>
      </p:sp>
      <p:sp>
        <p:nvSpPr>
          <p:cNvPr id="58" name="CaixaDeTexto 57"/>
          <p:cNvSpPr txBox="1"/>
          <p:nvPr/>
        </p:nvSpPr>
        <p:spPr>
          <a:xfrm>
            <a:off x="4918790" y="4371377"/>
            <a:ext cx="853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Operadora 2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58014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de cantos arredondados 7"/>
          <p:cNvSpPr/>
          <p:nvPr/>
        </p:nvSpPr>
        <p:spPr>
          <a:xfrm>
            <a:off x="708295" y="2039554"/>
            <a:ext cx="428163" cy="1786479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Retângulo de cantos arredondados 12"/>
          <p:cNvSpPr/>
          <p:nvPr/>
        </p:nvSpPr>
        <p:spPr>
          <a:xfrm>
            <a:off x="1630622" y="1180543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1" name="Retângulo de cantos arredondados 12"/>
          <p:cNvSpPr/>
          <p:nvPr/>
        </p:nvSpPr>
        <p:spPr>
          <a:xfrm>
            <a:off x="1331640" y="1272810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9" name="Retângulo de cantos arredondados 12"/>
          <p:cNvSpPr/>
          <p:nvPr/>
        </p:nvSpPr>
        <p:spPr>
          <a:xfrm>
            <a:off x="1630622" y="1876270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8" name="Retângulo de cantos arredondados 12"/>
          <p:cNvSpPr/>
          <p:nvPr/>
        </p:nvSpPr>
        <p:spPr>
          <a:xfrm>
            <a:off x="1331640" y="1968537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 smtClean="0">
                <a:latin typeface="Futura Medium" charset="0"/>
              </a:rPr>
              <a:t>Operação de CNG – </a:t>
            </a:r>
            <a:r>
              <a:rPr lang="pt-BR" sz="2400" dirty="0" smtClean="0">
                <a:latin typeface="Futura Medium" charset="0"/>
              </a:rPr>
              <a:t> A remota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tângulo de cantos arredondados 7"/>
          <p:cNvSpPr/>
          <p:nvPr/>
        </p:nvSpPr>
        <p:spPr>
          <a:xfrm>
            <a:off x="1043608" y="3469422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Encoder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Retângulo de cantos arredondados 10"/>
          <p:cNvSpPr/>
          <p:nvPr/>
        </p:nvSpPr>
        <p:spPr>
          <a:xfrm>
            <a:off x="1043608" y="2756200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Media Adapter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Retângulo de cantos arredondados 12"/>
          <p:cNvSpPr/>
          <p:nvPr/>
        </p:nvSpPr>
        <p:spPr>
          <a:xfrm>
            <a:off x="1043608" y="2039554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Access Intf 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Retângulo de cantos arredondados 18"/>
          <p:cNvSpPr/>
          <p:nvPr/>
        </p:nvSpPr>
        <p:spPr>
          <a:xfrm>
            <a:off x="1043608" y="1335771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Network 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Seta para baixo 1"/>
          <p:cNvSpPr/>
          <p:nvPr/>
        </p:nvSpPr>
        <p:spPr>
          <a:xfrm rot="10800000">
            <a:off x="1763688" y="3901470"/>
            <a:ext cx="144016" cy="281174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baixo 19"/>
          <p:cNvSpPr/>
          <p:nvPr/>
        </p:nvSpPr>
        <p:spPr>
          <a:xfrm rot="10800000">
            <a:off x="1757174" y="3150529"/>
            <a:ext cx="144016" cy="281174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Seta para baixo 20"/>
          <p:cNvSpPr/>
          <p:nvPr/>
        </p:nvSpPr>
        <p:spPr>
          <a:xfrm rot="10800000">
            <a:off x="1757173" y="2433778"/>
            <a:ext cx="144016" cy="281174"/>
          </a:xfrm>
          <a:prstGeom prst="downArrow">
            <a:avLst/>
          </a:prstGeom>
          <a:solidFill>
            <a:srgbClr val="F49D17"/>
          </a:solidFill>
          <a:ln>
            <a:solidFill>
              <a:srgbClr val="F79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Seta para baixo 22"/>
          <p:cNvSpPr/>
          <p:nvPr/>
        </p:nvSpPr>
        <p:spPr>
          <a:xfrm rot="10800000">
            <a:off x="1757171" y="1724870"/>
            <a:ext cx="144016" cy="281174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Conector reto 3"/>
          <p:cNvCxnSpPr/>
          <p:nvPr/>
        </p:nvCxnSpPr>
        <p:spPr>
          <a:xfrm>
            <a:off x="1974571" y="4104822"/>
            <a:ext cx="15121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23"/>
          <p:cNvSpPr txBox="1"/>
          <p:nvPr/>
        </p:nvSpPr>
        <p:spPr>
          <a:xfrm>
            <a:off x="3486739" y="3950933"/>
            <a:ext cx="1240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SDI 1485Mbps</a:t>
            </a:r>
            <a:endParaRPr lang="pt-BR" sz="1400" dirty="0"/>
          </a:p>
        </p:txBody>
      </p:sp>
      <p:cxnSp>
        <p:nvCxnSpPr>
          <p:cNvPr id="17" name="Conector reto 24"/>
          <p:cNvCxnSpPr/>
          <p:nvPr/>
        </p:nvCxnSpPr>
        <p:spPr>
          <a:xfrm>
            <a:off x="1974571" y="3312725"/>
            <a:ext cx="15121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25"/>
          <p:cNvSpPr txBox="1"/>
          <p:nvPr/>
        </p:nvSpPr>
        <p:spPr>
          <a:xfrm>
            <a:off x="3495765" y="3134889"/>
            <a:ext cx="806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TS Mbps</a:t>
            </a:r>
            <a:endParaRPr lang="pt-BR" sz="1400" dirty="0"/>
          </a:p>
        </p:txBody>
      </p:sp>
      <p:cxnSp>
        <p:nvCxnSpPr>
          <p:cNvPr id="19" name="Conector reto 28"/>
          <p:cNvCxnSpPr/>
          <p:nvPr/>
        </p:nvCxnSpPr>
        <p:spPr>
          <a:xfrm>
            <a:off x="1974571" y="2565069"/>
            <a:ext cx="15121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29"/>
          <p:cNvSpPr txBox="1"/>
          <p:nvPr/>
        </p:nvSpPr>
        <p:spPr>
          <a:xfrm>
            <a:off x="3482452" y="2420476"/>
            <a:ext cx="1407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IP/ Access Frame</a:t>
            </a:r>
          </a:p>
        </p:txBody>
      </p:sp>
      <p:sp>
        <p:nvSpPr>
          <p:cNvPr id="23" name="CaixaDeTexto 33"/>
          <p:cNvSpPr txBox="1"/>
          <p:nvPr/>
        </p:nvSpPr>
        <p:spPr>
          <a:xfrm>
            <a:off x="3492353" y="1139120"/>
            <a:ext cx="62299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UMTS</a:t>
            </a:r>
          </a:p>
          <a:p>
            <a:r>
              <a:rPr lang="pt-BR" sz="1400" dirty="0" smtClean="0"/>
              <a:t>EVDO</a:t>
            </a:r>
          </a:p>
          <a:p>
            <a:r>
              <a:rPr lang="pt-BR" sz="1400" dirty="0" smtClean="0"/>
              <a:t>EDGE</a:t>
            </a:r>
          </a:p>
          <a:p>
            <a:r>
              <a:rPr lang="pt-BR" sz="1400" dirty="0" smtClean="0"/>
              <a:t>LTE</a:t>
            </a:r>
          </a:p>
          <a:p>
            <a:r>
              <a:rPr lang="pt-BR" sz="1400" dirty="0" smtClean="0"/>
              <a:t>WiFI</a:t>
            </a:r>
            <a:endParaRPr lang="pt-BR" sz="1400" dirty="0"/>
          </a:p>
        </p:txBody>
      </p:sp>
      <p:sp>
        <p:nvSpPr>
          <p:cNvPr id="33" name="CaixaDeTexto 23"/>
          <p:cNvSpPr txBox="1"/>
          <p:nvPr/>
        </p:nvSpPr>
        <p:spPr>
          <a:xfrm>
            <a:off x="2627959" y="199409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2</a:t>
            </a:r>
            <a:endParaRPr lang="pt-BR" sz="1400" dirty="0"/>
          </a:p>
        </p:txBody>
      </p:sp>
      <p:sp>
        <p:nvSpPr>
          <p:cNvPr id="34" name="CaixaDeTexto 23"/>
          <p:cNvSpPr txBox="1"/>
          <p:nvPr/>
        </p:nvSpPr>
        <p:spPr>
          <a:xfrm>
            <a:off x="2627959" y="130632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2</a:t>
            </a:r>
            <a:endParaRPr lang="pt-BR" sz="1400" dirty="0"/>
          </a:p>
        </p:txBody>
      </p:sp>
      <p:sp>
        <p:nvSpPr>
          <p:cNvPr id="35" name="CaixaDeTexto 23"/>
          <p:cNvSpPr txBox="1"/>
          <p:nvPr/>
        </p:nvSpPr>
        <p:spPr>
          <a:xfrm>
            <a:off x="2933383" y="1219455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n</a:t>
            </a:r>
            <a:endParaRPr lang="pt-BR" sz="1400" dirty="0"/>
          </a:p>
        </p:txBody>
      </p:sp>
      <p:sp>
        <p:nvSpPr>
          <p:cNvPr id="37" name="CaixaDeTexto 23"/>
          <p:cNvSpPr txBox="1"/>
          <p:nvPr/>
        </p:nvSpPr>
        <p:spPr>
          <a:xfrm>
            <a:off x="2933383" y="1907083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n</a:t>
            </a:r>
            <a:endParaRPr lang="pt-BR" sz="1400" dirty="0"/>
          </a:p>
        </p:txBody>
      </p:sp>
      <p:cxnSp>
        <p:nvCxnSpPr>
          <p:cNvPr id="38" name="Conector reto 28"/>
          <p:cNvCxnSpPr/>
          <p:nvPr/>
        </p:nvCxnSpPr>
        <p:spPr>
          <a:xfrm>
            <a:off x="1974571" y="1795418"/>
            <a:ext cx="15121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778" y="868757"/>
            <a:ext cx="4167270" cy="3231262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365574"/>
            <a:ext cx="580229" cy="372217"/>
          </a:xfrm>
          <a:prstGeom prst="rect">
            <a:avLst/>
          </a:prstGeom>
        </p:spPr>
      </p:pic>
      <p:sp>
        <p:nvSpPr>
          <p:cNvPr id="36" name="CaixaDeTexto 35"/>
          <p:cNvSpPr txBox="1"/>
          <p:nvPr/>
        </p:nvSpPr>
        <p:spPr>
          <a:xfrm>
            <a:off x="7121780" y="1656929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8x</a:t>
            </a:r>
            <a:endParaRPr lang="pt-BR" sz="1200" dirty="0"/>
          </a:p>
        </p:txBody>
      </p:sp>
      <p:pic>
        <p:nvPicPr>
          <p:cNvPr id="39" name="Imagem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742" y="1349451"/>
            <a:ext cx="273347" cy="372217"/>
          </a:xfrm>
          <a:prstGeom prst="rect">
            <a:avLst/>
          </a:prstGeom>
        </p:spPr>
      </p:pic>
      <p:sp>
        <p:nvSpPr>
          <p:cNvPr id="41" name="CaixaDeTexto 40"/>
          <p:cNvSpPr txBox="1"/>
          <p:nvPr/>
        </p:nvSpPr>
        <p:spPr>
          <a:xfrm>
            <a:off x="7882851" y="1656918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2</a:t>
            </a:r>
            <a:r>
              <a:rPr lang="pt-BR" sz="1200" dirty="0" smtClean="0"/>
              <a:t>x</a:t>
            </a:r>
            <a:endParaRPr lang="pt-BR" sz="1200" dirty="0"/>
          </a:p>
        </p:txBody>
      </p:sp>
      <p:pic>
        <p:nvPicPr>
          <p:cNvPr id="42" name="Imagem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817" y="1349040"/>
            <a:ext cx="357006" cy="35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7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182" y="481378"/>
            <a:ext cx="3491880" cy="2324283"/>
          </a:xfrm>
          <a:prstGeom prst="rect">
            <a:avLst/>
          </a:prstGeom>
        </p:spPr>
      </p:pic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 smtClean="0">
                <a:latin typeface="Futura Medium" charset="0"/>
              </a:rPr>
              <a:t>Operação de CNG – </a:t>
            </a:r>
            <a:r>
              <a:rPr lang="pt-BR" sz="2400" dirty="0" smtClean="0">
                <a:latin typeface="Futura Medium" charset="0"/>
              </a:rPr>
              <a:t> Lado Estúdios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3288182" y="18318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tângulo de cantos arredondados 7"/>
          <p:cNvSpPr/>
          <p:nvPr/>
        </p:nvSpPr>
        <p:spPr>
          <a:xfrm>
            <a:off x="708295" y="2756200"/>
            <a:ext cx="428163" cy="1069833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de cantos arredondados 7"/>
          <p:cNvSpPr/>
          <p:nvPr/>
        </p:nvSpPr>
        <p:spPr>
          <a:xfrm>
            <a:off x="1043608" y="3469422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Decoder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1043608" y="2756200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Media Adapter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Seta para baixo 1"/>
          <p:cNvSpPr/>
          <p:nvPr/>
        </p:nvSpPr>
        <p:spPr>
          <a:xfrm rot="10800000" flipV="1">
            <a:off x="1763688" y="3901470"/>
            <a:ext cx="144016" cy="281174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Seta para baixo 19"/>
          <p:cNvSpPr/>
          <p:nvPr/>
        </p:nvSpPr>
        <p:spPr>
          <a:xfrm rot="10800000" flipV="1">
            <a:off x="1757174" y="3150529"/>
            <a:ext cx="144016" cy="281174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 para baixo 20"/>
          <p:cNvSpPr/>
          <p:nvPr/>
        </p:nvSpPr>
        <p:spPr>
          <a:xfrm rot="10800000" flipV="1">
            <a:off x="1392141" y="2059245"/>
            <a:ext cx="144016" cy="281174"/>
          </a:xfrm>
          <a:prstGeom prst="downArrow">
            <a:avLst/>
          </a:prstGeom>
          <a:solidFill>
            <a:srgbClr val="F49D17"/>
          </a:solidFill>
          <a:ln>
            <a:solidFill>
              <a:srgbClr val="F79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8" name="Conector reto 3"/>
          <p:cNvCxnSpPr/>
          <p:nvPr/>
        </p:nvCxnSpPr>
        <p:spPr>
          <a:xfrm>
            <a:off x="1974571" y="4104822"/>
            <a:ext cx="15121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23"/>
          <p:cNvSpPr txBox="1"/>
          <p:nvPr/>
        </p:nvSpPr>
        <p:spPr>
          <a:xfrm>
            <a:off x="3486739" y="3950933"/>
            <a:ext cx="1240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SDI 1485Mbps</a:t>
            </a:r>
            <a:endParaRPr lang="pt-BR" sz="1400" dirty="0"/>
          </a:p>
        </p:txBody>
      </p:sp>
      <p:cxnSp>
        <p:nvCxnSpPr>
          <p:cNvPr id="20" name="Conector reto 24"/>
          <p:cNvCxnSpPr/>
          <p:nvPr/>
        </p:nvCxnSpPr>
        <p:spPr>
          <a:xfrm>
            <a:off x="1974571" y="3312725"/>
            <a:ext cx="15121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5"/>
          <p:cNvSpPr txBox="1"/>
          <p:nvPr/>
        </p:nvSpPr>
        <p:spPr>
          <a:xfrm>
            <a:off x="3495765" y="3134889"/>
            <a:ext cx="806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TS Mbps</a:t>
            </a:r>
            <a:endParaRPr lang="pt-BR" sz="1400" dirty="0"/>
          </a:p>
        </p:txBody>
      </p:sp>
      <p:cxnSp>
        <p:nvCxnSpPr>
          <p:cNvPr id="22" name="Conector reto 28"/>
          <p:cNvCxnSpPr/>
          <p:nvPr/>
        </p:nvCxnSpPr>
        <p:spPr>
          <a:xfrm flipV="1">
            <a:off x="2627784" y="2565069"/>
            <a:ext cx="858955" cy="66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9"/>
          <p:cNvSpPr txBox="1"/>
          <p:nvPr/>
        </p:nvSpPr>
        <p:spPr>
          <a:xfrm>
            <a:off x="3486739" y="2406473"/>
            <a:ext cx="1212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IP / Eth Frame</a:t>
            </a:r>
          </a:p>
        </p:txBody>
      </p:sp>
      <p:pic>
        <p:nvPicPr>
          <p:cNvPr id="30" name="Picture 4" descr="Resultado de imagem para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60" y="770985"/>
            <a:ext cx="1942720" cy="128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106"/>
          <p:cNvSpPr txBox="1"/>
          <p:nvPr/>
        </p:nvSpPr>
        <p:spPr>
          <a:xfrm>
            <a:off x="1278162" y="1325595"/>
            <a:ext cx="1118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Internet</a:t>
            </a:r>
            <a:endParaRPr lang="pt-BR" sz="2000" dirty="0"/>
          </a:p>
        </p:txBody>
      </p:sp>
      <p:sp>
        <p:nvSpPr>
          <p:cNvPr id="4" name="Down Arrow 3"/>
          <p:cNvSpPr/>
          <p:nvPr/>
        </p:nvSpPr>
        <p:spPr>
          <a:xfrm>
            <a:off x="754889" y="2004493"/>
            <a:ext cx="2160240" cy="700733"/>
          </a:xfrm>
          <a:prstGeom prst="downArrow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Seta para baixo 20"/>
          <p:cNvSpPr/>
          <p:nvPr/>
        </p:nvSpPr>
        <p:spPr>
          <a:xfrm rot="10800000" flipV="1">
            <a:off x="1752283" y="2059245"/>
            <a:ext cx="144016" cy="281174"/>
          </a:xfrm>
          <a:prstGeom prst="downArrow">
            <a:avLst/>
          </a:prstGeom>
          <a:solidFill>
            <a:srgbClr val="F49D17"/>
          </a:solidFill>
          <a:ln>
            <a:solidFill>
              <a:srgbClr val="F79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Seta para baixo 20"/>
          <p:cNvSpPr/>
          <p:nvPr/>
        </p:nvSpPr>
        <p:spPr>
          <a:xfrm rot="10800000" flipV="1">
            <a:off x="2128641" y="2059245"/>
            <a:ext cx="144016" cy="281174"/>
          </a:xfrm>
          <a:prstGeom prst="downArrow">
            <a:avLst/>
          </a:prstGeom>
          <a:solidFill>
            <a:srgbClr val="F49D17"/>
          </a:solidFill>
          <a:ln>
            <a:solidFill>
              <a:srgbClr val="F79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23"/>
          <p:cNvSpPr txBox="1"/>
          <p:nvPr/>
        </p:nvSpPr>
        <p:spPr>
          <a:xfrm>
            <a:off x="2066729" y="2303947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n</a:t>
            </a:r>
            <a:endParaRPr lang="pt-BR" sz="1100" dirty="0"/>
          </a:p>
        </p:txBody>
      </p:sp>
      <p:sp>
        <p:nvSpPr>
          <p:cNvPr id="38" name="CaixaDeTexto 23"/>
          <p:cNvSpPr txBox="1"/>
          <p:nvPr/>
        </p:nvSpPr>
        <p:spPr>
          <a:xfrm>
            <a:off x="1325733" y="230394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1</a:t>
            </a:r>
            <a:endParaRPr lang="pt-BR" sz="1100" dirty="0"/>
          </a:p>
        </p:txBody>
      </p:sp>
      <p:sp>
        <p:nvSpPr>
          <p:cNvPr id="39" name="CaixaDeTexto 23"/>
          <p:cNvSpPr txBox="1"/>
          <p:nvPr/>
        </p:nvSpPr>
        <p:spPr>
          <a:xfrm>
            <a:off x="1693060" y="230394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2</a:t>
            </a:r>
            <a:endParaRPr lang="pt-BR" sz="1100" dirty="0"/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907" y="2652649"/>
            <a:ext cx="3922954" cy="234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3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 smtClean="0">
                <a:latin typeface="Futura Medium" charset="0"/>
              </a:rPr>
              <a:t>Operação de CNG – </a:t>
            </a:r>
            <a:r>
              <a:rPr lang="pt-BR" sz="2400" dirty="0" smtClean="0">
                <a:latin typeface="Futura Medium" charset="0"/>
              </a:rPr>
              <a:t> acessórios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3288182" y="18318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" name="Retângulo de cantos arredondados 25"/>
          <p:cNvSpPr/>
          <p:nvPr/>
        </p:nvSpPr>
        <p:spPr>
          <a:xfrm>
            <a:off x="4396616" y="3185163"/>
            <a:ext cx="4680520" cy="1796759"/>
          </a:xfrm>
          <a:prstGeom prst="roundRect">
            <a:avLst>
              <a:gd name="adj" fmla="val 10908"/>
            </a:avLst>
          </a:prstGeom>
          <a:solidFill>
            <a:schemeClr val="dk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4518672" y="3219822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smtClean="0">
                <a:solidFill>
                  <a:schemeClr val="bg1"/>
                </a:solidFill>
              </a:rPr>
              <a:t>APP:</a:t>
            </a:r>
            <a:endParaRPr lang="pt-BR" sz="1100" b="1" dirty="0">
              <a:solidFill>
                <a:schemeClr val="bg1"/>
              </a:solidFill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4488170" y="3987810"/>
            <a:ext cx="44967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smtClean="0">
                <a:solidFill>
                  <a:schemeClr val="bg1"/>
                </a:solidFill>
              </a:rPr>
              <a:t>Compatibilidade:</a:t>
            </a:r>
          </a:p>
          <a:p>
            <a:r>
              <a:rPr lang="pt-BR" sz="1100" b="1" dirty="0">
                <a:solidFill>
                  <a:schemeClr val="bg1"/>
                </a:solidFill>
              </a:rPr>
              <a:t>Requer o </a:t>
            </a:r>
            <a:r>
              <a:rPr lang="pt-BR" sz="1100" b="1" dirty="0" err="1">
                <a:solidFill>
                  <a:schemeClr val="bg1"/>
                </a:solidFill>
              </a:rPr>
              <a:t>iOS</a:t>
            </a:r>
            <a:r>
              <a:rPr lang="pt-BR" sz="1100" b="1" dirty="0">
                <a:solidFill>
                  <a:schemeClr val="bg1"/>
                </a:solidFill>
              </a:rPr>
              <a:t> 7.0 ou posterior. Compatível com iPhone, </a:t>
            </a:r>
            <a:r>
              <a:rPr lang="pt-BR" sz="1100" b="1" dirty="0" err="1">
                <a:solidFill>
                  <a:schemeClr val="bg1"/>
                </a:solidFill>
              </a:rPr>
              <a:t>iPad</a:t>
            </a:r>
            <a:r>
              <a:rPr lang="pt-BR" sz="1100" b="1" dirty="0">
                <a:solidFill>
                  <a:schemeClr val="bg1"/>
                </a:solidFill>
              </a:rPr>
              <a:t> e iPod </a:t>
            </a:r>
            <a:r>
              <a:rPr lang="pt-BR" sz="1100" b="1" dirty="0" err="1">
                <a:solidFill>
                  <a:schemeClr val="bg1"/>
                </a:solidFill>
              </a:rPr>
              <a:t>touch</a:t>
            </a:r>
            <a:r>
              <a:rPr lang="pt-BR" sz="1100" b="1" dirty="0" smtClean="0">
                <a:solidFill>
                  <a:schemeClr val="bg1"/>
                </a:solidFill>
              </a:rPr>
              <a:t>.</a:t>
            </a:r>
          </a:p>
          <a:p>
            <a:r>
              <a:rPr lang="pt-BR" sz="1100" b="1" dirty="0" smtClean="0">
                <a:solidFill>
                  <a:schemeClr val="bg1"/>
                </a:solidFill>
              </a:rPr>
              <a:t>Requer </a:t>
            </a:r>
            <a:r>
              <a:rPr lang="pt-BR" sz="1100" b="1" dirty="0" err="1" smtClean="0">
                <a:solidFill>
                  <a:schemeClr val="bg1"/>
                </a:solidFill>
              </a:rPr>
              <a:t>Android</a:t>
            </a:r>
            <a:r>
              <a:rPr lang="pt-BR" sz="1100" b="1" dirty="0" smtClean="0">
                <a:solidFill>
                  <a:schemeClr val="bg1"/>
                </a:solidFill>
              </a:rPr>
              <a:t> 5.0 ou superior.</a:t>
            </a:r>
            <a:endParaRPr lang="pt-BR" sz="1100" b="1" dirty="0">
              <a:solidFill>
                <a:schemeClr val="bg1"/>
              </a:solidFill>
            </a:endParaRPr>
          </a:p>
        </p:txBody>
      </p:sp>
      <p:sp>
        <p:nvSpPr>
          <p:cNvPr id="32" name="Retângulo de cantos arredondados 31"/>
          <p:cNvSpPr/>
          <p:nvPr/>
        </p:nvSpPr>
        <p:spPr>
          <a:xfrm>
            <a:off x="4396616" y="798740"/>
            <a:ext cx="4680520" cy="2314416"/>
          </a:xfrm>
          <a:prstGeom prst="roundRect">
            <a:avLst>
              <a:gd name="adj" fmla="val 10908"/>
            </a:avLst>
          </a:prstGeom>
          <a:solidFill>
            <a:schemeClr val="dk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4568347" y="771550"/>
            <a:ext cx="4470690" cy="2153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INFORMAÇÕES</a:t>
            </a:r>
            <a:r>
              <a:rPr lang="pt-BR" sz="1400" b="1" dirty="0" smtClean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pt-BR" sz="1200" dirty="0" smtClean="0">
                <a:solidFill>
                  <a:schemeClr val="bg1"/>
                </a:solidFill>
              </a:rPr>
              <a:t>Conectividade </a:t>
            </a:r>
            <a:r>
              <a:rPr lang="pt-BR" sz="1200" dirty="0">
                <a:solidFill>
                  <a:schemeClr val="bg1"/>
                </a:solidFill>
              </a:rPr>
              <a:t>com uma segunda rede, através de acesso Wi-Fi embutido;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pt-BR" sz="1200" dirty="0" smtClean="0">
                <a:solidFill>
                  <a:schemeClr val="bg1"/>
                </a:solidFill>
              </a:rPr>
              <a:t>Até </a:t>
            </a:r>
            <a:r>
              <a:rPr lang="pt-BR" sz="1200" dirty="0">
                <a:solidFill>
                  <a:schemeClr val="bg1"/>
                </a:solidFill>
              </a:rPr>
              <a:t>5Mbps </a:t>
            </a:r>
            <a:r>
              <a:rPr lang="pt-BR" sz="1200" dirty="0" smtClean="0">
                <a:solidFill>
                  <a:schemeClr val="bg1"/>
                </a:solidFill>
              </a:rPr>
              <a:t>de vídeo </a:t>
            </a:r>
            <a:r>
              <a:rPr lang="pt-BR" sz="1200" dirty="0">
                <a:solidFill>
                  <a:schemeClr val="bg1"/>
                </a:solidFill>
              </a:rPr>
              <a:t>de qualidade </a:t>
            </a:r>
            <a:r>
              <a:rPr lang="pt-BR" sz="1200" dirty="0" smtClean="0">
                <a:solidFill>
                  <a:schemeClr val="bg1"/>
                </a:solidFill>
              </a:rPr>
              <a:t>com uma latência menor que 2 segundos;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pt-BR" sz="1200" dirty="0" smtClean="0">
                <a:solidFill>
                  <a:schemeClr val="bg1"/>
                </a:solidFill>
              </a:rPr>
              <a:t>Gerenciamento </a:t>
            </a:r>
            <a:r>
              <a:rPr lang="pt-BR" sz="1200" dirty="0">
                <a:solidFill>
                  <a:schemeClr val="bg1"/>
                </a:solidFill>
              </a:rPr>
              <a:t>remoto </a:t>
            </a:r>
            <a:r>
              <a:rPr lang="pt-BR" sz="1200" dirty="0" smtClean="0">
                <a:solidFill>
                  <a:schemeClr val="bg1"/>
                </a:solidFill>
              </a:rPr>
              <a:t>através do </a:t>
            </a:r>
            <a:r>
              <a:rPr lang="pt-BR" sz="1200" dirty="0" err="1">
                <a:solidFill>
                  <a:schemeClr val="bg1"/>
                </a:solidFill>
              </a:rPr>
              <a:t>L</a:t>
            </a:r>
            <a:r>
              <a:rPr lang="pt-BR" sz="1200" dirty="0" err="1" smtClean="0">
                <a:solidFill>
                  <a:schemeClr val="bg1"/>
                </a:solidFill>
              </a:rPr>
              <a:t>ive-U</a:t>
            </a:r>
            <a:r>
              <a:rPr lang="pt-BR" sz="1200" dirty="0" smtClean="0">
                <a:solidFill>
                  <a:schemeClr val="bg1"/>
                </a:solidFill>
              </a:rPr>
              <a:t> Center;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pt-BR" sz="1200" dirty="0" smtClean="0">
                <a:solidFill>
                  <a:schemeClr val="bg1"/>
                </a:solidFill>
              </a:rPr>
              <a:t>Controle do Flash do celular: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pt-BR" sz="1200" dirty="0" err="1">
                <a:solidFill>
                  <a:schemeClr val="bg1"/>
                </a:solidFill>
              </a:rPr>
              <a:t>Live-U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video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protocol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and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advanced</a:t>
            </a:r>
            <a:r>
              <a:rPr lang="pt-BR" sz="1200" dirty="0">
                <a:solidFill>
                  <a:schemeClr val="bg1"/>
                </a:solidFill>
              </a:rPr>
              <a:t> FEC</a:t>
            </a:r>
            <a:r>
              <a:rPr lang="pt-BR" sz="1200" dirty="0" smtClean="0">
                <a:solidFill>
                  <a:schemeClr val="bg1"/>
                </a:solidFill>
              </a:rPr>
              <a:t>;</a:t>
            </a:r>
            <a:endParaRPr lang="pt-BR" sz="12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pt-BR" sz="1100" dirty="0" smtClean="0">
                <a:solidFill>
                  <a:schemeClr val="bg1"/>
                </a:solidFill>
              </a:rPr>
              <a:t>SMARTGRIP: permite utilizar 2 redes de celular</a:t>
            </a:r>
            <a:endParaRPr lang="pt-BR" sz="1100" dirty="0">
              <a:solidFill>
                <a:schemeClr val="bg1"/>
              </a:solidFill>
            </a:endParaRPr>
          </a:p>
          <a:p>
            <a:endParaRPr lang="pt-BR" sz="11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1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bg1"/>
              </a:solidFill>
            </a:endParaRPr>
          </a:p>
          <a:p>
            <a:endParaRPr lang="pt-BR" sz="1100" b="1" dirty="0" smtClean="0">
              <a:solidFill>
                <a:schemeClr val="bg1"/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8168356" y="445771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pt-BR" altLang="ja-JP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</a:t>
            </a:r>
            <a:endParaRPr kumimoji="1" lang="ja-JP" alt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077" y="3340276"/>
            <a:ext cx="533035" cy="533035"/>
          </a:xfrm>
          <a:prstGeom prst="rect">
            <a:avLst/>
          </a:prstGeom>
        </p:spPr>
      </p:pic>
      <p:sp>
        <p:nvSpPr>
          <p:cNvPr id="41" name="CaixaDeTexto 40"/>
          <p:cNvSpPr txBox="1"/>
          <p:nvPr/>
        </p:nvSpPr>
        <p:spPr>
          <a:xfrm>
            <a:off x="5778718" y="3219822"/>
            <a:ext cx="386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smtClean="0">
                <a:solidFill>
                  <a:schemeClr val="bg1"/>
                </a:solidFill>
              </a:rPr>
              <a:t>OS:</a:t>
            </a:r>
            <a:endParaRPr lang="pt-BR" sz="1100" b="1" dirty="0">
              <a:solidFill>
                <a:schemeClr val="bg1"/>
              </a:solidFill>
            </a:endParaRPr>
          </a:p>
        </p:txBody>
      </p:sp>
      <p:pic>
        <p:nvPicPr>
          <p:cNvPr id="42" name="Imagem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671" y="3340276"/>
            <a:ext cx="453913" cy="533035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032" y="3340275"/>
            <a:ext cx="533035" cy="533035"/>
          </a:xfrm>
          <a:prstGeom prst="rect">
            <a:avLst/>
          </a:prstGeom>
        </p:spPr>
      </p:pic>
      <p:sp>
        <p:nvSpPr>
          <p:cNvPr id="44" name="CaixaDeTexto 43"/>
          <p:cNvSpPr txBox="1"/>
          <p:nvPr/>
        </p:nvSpPr>
        <p:spPr>
          <a:xfrm>
            <a:off x="7391859" y="3249251"/>
            <a:ext cx="7729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smtClean="0">
                <a:solidFill>
                  <a:schemeClr val="bg1"/>
                </a:solidFill>
              </a:rPr>
              <a:t>Tamanho:</a:t>
            </a:r>
          </a:p>
          <a:p>
            <a:r>
              <a:rPr lang="pt-BR" sz="1100" b="1" dirty="0">
                <a:solidFill>
                  <a:schemeClr val="bg1"/>
                </a:solidFill>
              </a:rPr>
              <a:t> </a:t>
            </a:r>
            <a:r>
              <a:rPr lang="pt-BR" sz="1100" b="1" dirty="0" smtClean="0">
                <a:solidFill>
                  <a:schemeClr val="bg1"/>
                </a:solidFill>
              </a:rPr>
              <a:t>90,5 MB</a:t>
            </a:r>
            <a:endParaRPr lang="pt-BR" sz="1100" b="1" dirty="0">
              <a:solidFill>
                <a:schemeClr val="bg1"/>
              </a:solidFill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5" t="36640" r="21815" b="7239"/>
          <a:stretch/>
        </p:blipFill>
        <p:spPr bwMode="auto">
          <a:xfrm>
            <a:off x="656301" y="2865026"/>
            <a:ext cx="3237385" cy="172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15" y="0"/>
            <a:ext cx="3615241" cy="37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5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 smtClean="0">
                <a:latin typeface="Futura Medium" charset="0"/>
              </a:rPr>
              <a:t>Operação de CNG – </a:t>
            </a:r>
            <a:r>
              <a:rPr lang="pt-BR" sz="2400" dirty="0" smtClean="0">
                <a:latin typeface="Futura Medium" charset="0"/>
              </a:rPr>
              <a:t> acessórios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3288182" y="18318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5652119" y="776797"/>
            <a:ext cx="3312369" cy="57150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bg1"/>
                </a:solidFill>
                <a:latin typeface="Century Gothic" pitchFamily="34" charset="0"/>
                <a:ea typeface="MS PGothic" pitchFamily="34" charset="-128"/>
                <a:cs typeface="MS PGothic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424242"/>
                </a:solidFill>
                <a:latin typeface="Century Gothic" pitchFamily="34" charset="0"/>
                <a:ea typeface="MS PGothic" pitchFamily="34" charset="-128"/>
                <a:cs typeface="MS PGothic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424242"/>
                </a:solidFill>
                <a:latin typeface="Century Gothic" pitchFamily="34" charset="0"/>
                <a:ea typeface="MS PGothic" pitchFamily="34" charset="-128"/>
                <a:cs typeface="MS PGothic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424242"/>
                </a:solidFill>
                <a:latin typeface="Century Gothic" pitchFamily="34" charset="0"/>
                <a:ea typeface="MS PGothic" pitchFamily="34" charset="-128"/>
                <a:cs typeface="MS PGothic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424242"/>
                </a:solidFill>
                <a:latin typeface="Century Gothic" pitchFamily="34" charset="0"/>
                <a:ea typeface="MS PGothic" pitchFamily="34" charset="-128"/>
                <a:cs typeface="MS PGothic" charset="0"/>
              </a:defRPr>
            </a:lvl5pPr>
            <a:lvl6pPr marL="411468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rgbClr val="424242"/>
                </a:solidFill>
                <a:latin typeface="Century Gothic" pitchFamily="34" charset="0"/>
                <a:ea typeface="MS PGothic" pitchFamily="34" charset="-128"/>
              </a:defRPr>
            </a:lvl6pPr>
            <a:lvl7pPr marL="822936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rgbClr val="424242"/>
                </a:solidFill>
                <a:latin typeface="Century Gothic" pitchFamily="34" charset="0"/>
                <a:ea typeface="MS PGothic" pitchFamily="34" charset="-128"/>
              </a:defRPr>
            </a:lvl7pPr>
            <a:lvl8pPr marL="12344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rgbClr val="424242"/>
                </a:solidFill>
                <a:latin typeface="Century Gothic" pitchFamily="34" charset="0"/>
                <a:ea typeface="MS PGothic" pitchFamily="34" charset="-128"/>
              </a:defRPr>
            </a:lvl8pPr>
            <a:lvl9pPr marL="164587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rgbClr val="424242"/>
                </a:solidFill>
                <a:latin typeface="Century Gothic" pitchFamily="34" charset="0"/>
                <a:ea typeface="MS PGothic" pitchFamily="34" charset="-128"/>
              </a:defRPr>
            </a:lvl9pPr>
          </a:lstStyle>
          <a:p>
            <a:r>
              <a:rPr lang="pt-BR" sz="2200" dirty="0"/>
              <a:t>Modelo: </a:t>
            </a:r>
            <a:r>
              <a:rPr lang="pt-BR" sz="2200" dirty="0" err="1"/>
              <a:t>LiveU</a:t>
            </a:r>
            <a:r>
              <a:rPr lang="pt-BR" sz="2200" dirty="0"/>
              <a:t> </a:t>
            </a:r>
            <a:r>
              <a:rPr lang="pt-BR" sz="2200" dirty="0" err="1"/>
              <a:t>Xtender</a:t>
            </a:r>
            <a:endParaRPr lang="pt-BR" sz="2200" dirty="0"/>
          </a:p>
        </p:txBody>
      </p:sp>
      <p:pic>
        <p:nvPicPr>
          <p:cNvPr id="6" name="Picture 4" descr="NewYork IMG 454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33" y="906868"/>
            <a:ext cx="2538512" cy="169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G 424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510" y="906868"/>
            <a:ext cx="2538740" cy="169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iveU Xtender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800208"/>
            <a:ext cx="3692181" cy="245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60" t="49524" r="16525" b="19965"/>
          <a:stretch/>
        </p:blipFill>
        <p:spPr bwMode="auto">
          <a:xfrm>
            <a:off x="4725009" y="2728375"/>
            <a:ext cx="3555141" cy="2277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323528" y="3199851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pt-BR" sz="1600" dirty="0" smtClean="0"/>
              <a:t>Permite uso de até 13 conexões de rede;</a:t>
            </a:r>
            <a:endParaRPr lang="pt-BR" sz="1600" dirty="0"/>
          </a:p>
          <a:p>
            <a:pPr marL="342900" indent="-342900">
              <a:buFont typeface="+mj-lt"/>
              <a:buAutoNum type="arabicParenR"/>
            </a:pPr>
            <a:r>
              <a:rPr lang="pt-BR" sz="1600" dirty="0" smtClean="0"/>
              <a:t>Aumento de 30% na taxa disponível.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4419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/>
          <p:cNvSpPr/>
          <p:nvPr/>
        </p:nvSpPr>
        <p:spPr>
          <a:xfrm>
            <a:off x="31387" y="1438726"/>
            <a:ext cx="2306645" cy="1988486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BE4B48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 smtClean="0">
                <a:latin typeface="Futura Medium" charset="0"/>
              </a:rPr>
              <a:t>Operação de CNG – </a:t>
            </a:r>
            <a:r>
              <a:rPr lang="pt-BR" sz="2400" dirty="0" smtClean="0">
                <a:latin typeface="Futura Medium" charset="0"/>
              </a:rPr>
              <a:t> Macro célula WiFi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4376763" y="1027940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58084" name="Picture 4" descr="http://s3.amazonaws.com/cambiumstatic/assets/556e46f33596e1dd1833c775/cambium-networks-logo-with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073435"/>
            <a:ext cx="1171575" cy="17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s3.amazonaws.com/cambiumstatic/assets/556e46f33596e1dd1833c775/cambium-networks-logo-with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839" y="3073435"/>
            <a:ext cx="1171575" cy="17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805" y="3249647"/>
            <a:ext cx="1160609" cy="708829"/>
          </a:xfrm>
          <a:prstGeom prst="rect">
            <a:avLst/>
          </a:prstGeom>
        </p:spPr>
      </p:pic>
      <p:sp>
        <p:nvSpPr>
          <p:cNvPr id="13" name="CaixaDeTexto 25"/>
          <p:cNvSpPr txBox="1"/>
          <p:nvPr/>
        </p:nvSpPr>
        <p:spPr>
          <a:xfrm>
            <a:off x="5223835" y="1981371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 smtClean="0"/>
              <a:t>Backhaul</a:t>
            </a:r>
            <a:r>
              <a:rPr lang="pt-BR" sz="1400" dirty="0" smtClean="0"/>
              <a:t> 5.8GHz</a:t>
            </a:r>
            <a:endParaRPr lang="pt-BR" sz="1400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242" y="3249647"/>
            <a:ext cx="1160609" cy="708829"/>
          </a:xfrm>
          <a:prstGeom prst="rect">
            <a:avLst/>
          </a:prstGeom>
        </p:spPr>
      </p:pic>
      <p:sp>
        <p:nvSpPr>
          <p:cNvPr id="5" name="Retângulo de cantos arredondados 4"/>
          <p:cNvSpPr/>
          <p:nvPr/>
        </p:nvSpPr>
        <p:spPr>
          <a:xfrm>
            <a:off x="8028384" y="2022162"/>
            <a:ext cx="1008112" cy="5903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49D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rgbClr val="00B050"/>
                </a:solidFill>
              </a:rPr>
              <a:t>POP</a:t>
            </a:r>
          </a:p>
          <a:p>
            <a:pPr algn="ctr"/>
            <a:r>
              <a:rPr lang="pt-BR" dirty="0" smtClean="0">
                <a:solidFill>
                  <a:srgbClr val="00B050"/>
                </a:solidFill>
              </a:rPr>
              <a:t>TVG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6" name="Seta para a esquerda e para a direita 5"/>
          <p:cNvSpPr/>
          <p:nvPr/>
        </p:nvSpPr>
        <p:spPr>
          <a:xfrm>
            <a:off x="5193915" y="2232735"/>
            <a:ext cx="1437678" cy="122991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49D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/>
          <p:cNvCxnSpPr>
            <a:endCxn id="5" idx="1"/>
          </p:cNvCxnSpPr>
          <p:nvPr/>
        </p:nvCxnSpPr>
        <p:spPr>
          <a:xfrm>
            <a:off x="7162140" y="2312504"/>
            <a:ext cx="866244" cy="4848"/>
          </a:xfrm>
          <a:prstGeom prst="line">
            <a:avLst/>
          </a:prstGeom>
          <a:ln w="28575">
            <a:solidFill>
              <a:srgbClr val="F79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8082" name="Picture 2" descr="Resultado de imagem para cambium epmp 10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4208" y="1489260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reto 19"/>
          <p:cNvCxnSpPr/>
          <p:nvPr/>
        </p:nvCxnSpPr>
        <p:spPr>
          <a:xfrm>
            <a:off x="3569717" y="2312504"/>
            <a:ext cx="866244" cy="4848"/>
          </a:xfrm>
          <a:prstGeom prst="line">
            <a:avLst/>
          </a:prstGeom>
          <a:ln w="28575">
            <a:solidFill>
              <a:srgbClr val="F79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Resultado de imagem para cambium epmp 10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786815" y="1489260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5"/>
          <p:cNvSpPr txBox="1"/>
          <p:nvPr/>
        </p:nvSpPr>
        <p:spPr>
          <a:xfrm>
            <a:off x="3008532" y="2477937"/>
            <a:ext cx="822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smtClean="0"/>
              <a:t>Switch</a:t>
            </a:r>
          </a:p>
          <a:p>
            <a:pPr algn="ctr"/>
            <a:r>
              <a:rPr lang="pt-BR" sz="1400" dirty="0" smtClean="0"/>
              <a:t>Ethernet</a:t>
            </a:r>
            <a:endParaRPr lang="pt-BR" sz="1400" dirty="0"/>
          </a:p>
        </p:txBody>
      </p:sp>
      <p:cxnSp>
        <p:nvCxnSpPr>
          <p:cNvPr id="23" name="Conector reto 22"/>
          <p:cNvCxnSpPr/>
          <p:nvPr/>
        </p:nvCxnSpPr>
        <p:spPr>
          <a:xfrm>
            <a:off x="2641734" y="2312504"/>
            <a:ext cx="866244" cy="4848"/>
          </a:xfrm>
          <a:prstGeom prst="line">
            <a:avLst/>
          </a:prstGeom>
          <a:ln w="28575">
            <a:solidFill>
              <a:srgbClr val="F79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Resultado de imagem para switch ethernet symbo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095" y="2086223"/>
            <a:ext cx="639664" cy="45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Resultado de imagem para roteador wifi symbo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55" y="1795310"/>
            <a:ext cx="743475" cy="7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68" y="2432969"/>
            <a:ext cx="580229" cy="372217"/>
          </a:xfrm>
          <a:prstGeom prst="rect">
            <a:avLst/>
          </a:prstGeom>
        </p:spPr>
      </p:pic>
      <p:pic>
        <p:nvPicPr>
          <p:cNvPr id="2" name="Picture 2" descr="ish Mediu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25" y="1531788"/>
            <a:ext cx="1497730" cy="100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32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611560" y="828261"/>
            <a:ext cx="8136904" cy="3255657"/>
          </a:xfrm>
        </p:spPr>
        <p:txBody>
          <a:bodyPr anchor="ctr"/>
          <a:lstStyle/>
          <a:p>
            <a:r>
              <a:rPr lang="pt-BR" sz="6000" dirty="0" smtClean="0">
                <a:solidFill>
                  <a:srgbClr val="045BA7"/>
                </a:solidFill>
                <a:latin typeface="Maven Pro" pitchFamily="50" charset="0"/>
                <a:ea typeface="+mn-ea"/>
                <a:cs typeface="+mn-cs"/>
              </a:rPr>
              <a:t>Operação</a:t>
            </a:r>
            <a:br>
              <a:rPr lang="pt-BR" sz="6000" dirty="0" smtClean="0">
                <a:solidFill>
                  <a:srgbClr val="045BA7"/>
                </a:solidFill>
                <a:latin typeface="Maven Pro" pitchFamily="50" charset="0"/>
                <a:ea typeface="+mn-ea"/>
                <a:cs typeface="+mn-cs"/>
              </a:rPr>
            </a:br>
            <a:r>
              <a:rPr lang="pt-BR" sz="6000" dirty="0" smtClean="0">
                <a:solidFill>
                  <a:srgbClr val="045BA7"/>
                </a:solidFill>
                <a:latin typeface="Maven Pro" pitchFamily="50" charset="0"/>
                <a:ea typeface="+mn-ea"/>
                <a:cs typeface="+mn-cs"/>
              </a:rPr>
              <a:t>de </a:t>
            </a:r>
            <a:r>
              <a:rPr lang="pt-BR" sz="6000" dirty="0" err="1" smtClean="0">
                <a:solidFill>
                  <a:srgbClr val="045BA7"/>
                </a:solidFill>
                <a:latin typeface="Maven Pro" pitchFamily="50" charset="0"/>
                <a:ea typeface="+mn-ea"/>
                <a:cs typeface="+mn-cs"/>
              </a:rPr>
              <a:t>Microlink</a:t>
            </a:r>
            <a:endParaRPr lang="pt-BR" sz="8000" dirty="0">
              <a:solidFill>
                <a:srgbClr val="045BA7"/>
              </a:solidFill>
              <a:latin typeface="Maven Pro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38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800" dirty="0" smtClean="0">
                <a:latin typeface="Futura Medium" charset="0"/>
              </a:rPr>
              <a:t>Operação de </a:t>
            </a:r>
            <a:r>
              <a:rPr lang="pt-BR" sz="2800" dirty="0" err="1" smtClean="0">
                <a:latin typeface="Futura Medium" charset="0"/>
              </a:rPr>
              <a:t>Microlinks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4" name="AutoShape 2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323528" y="836712"/>
            <a:ext cx="8325172" cy="39829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pt-BR" sz="2400" dirty="0" smtClean="0"/>
              <a:t>Atender a demanda de mobilidade de uma câmera desde alguns metros até alguns quilômetros.</a:t>
            </a:r>
          </a:p>
          <a:p>
            <a:pPr>
              <a:lnSpc>
                <a:spcPct val="150000"/>
              </a:lnSpc>
            </a:pPr>
            <a:endParaRPr lang="pt-BR" dirty="0" smtClean="0"/>
          </a:p>
          <a:p>
            <a:pPr>
              <a:buFont typeface="Arial" pitchFamily="34" charset="0"/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8098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</a:t>
            </a:r>
            <a:r>
              <a:rPr lang="pt-BR" sz="2800" dirty="0" smtClean="0">
                <a:latin typeface="Futura Medium" charset="0"/>
              </a:rPr>
              <a:t>Microlinks - transmissor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84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584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6" name="Imagem 5" descr="L15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4208" y="1078946"/>
            <a:ext cx="2483768" cy="3740704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23528" y="836712"/>
            <a:ext cx="8325172" cy="39829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pt-BR" sz="1800" b="1" spc="150" dirty="0" smtClean="0"/>
              <a:t>L1500</a:t>
            </a:r>
          </a:p>
          <a:p>
            <a:pPr algn="just"/>
            <a:r>
              <a:rPr lang="pt-BR" sz="1800" spc="150" dirty="0" smtClean="0"/>
              <a:t>É um equipamento para transmissão HD/SD sem fio.</a:t>
            </a:r>
          </a:p>
          <a:p>
            <a:pPr algn="just"/>
            <a:r>
              <a:rPr lang="pt-BR" sz="1800" spc="150" dirty="0" smtClean="0"/>
              <a:t>Pode operar com as seguintes modulações:</a:t>
            </a:r>
          </a:p>
          <a:p>
            <a:pPr algn="just"/>
            <a:r>
              <a:rPr lang="pt-BR" sz="1800" spc="150" dirty="0" smtClean="0"/>
              <a:t>DVB-T:QPSK,16QAM,64QAM 8MHz</a:t>
            </a:r>
          </a:p>
          <a:p>
            <a:pPr algn="just"/>
            <a:r>
              <a:rPr lang="pt-BR" sz="1800" spc="150" dirty="0" smtClean="0"/>
              <a:t>LMS-T:QPSK,16QAM 10&amp;20MHz</a:t>
            </a:r>
          </a:p>
          <a:p>
            <a:pPr algn="just"/>
            <a:r>
              <a:rPr lang="pt-BR" sz="1800" spc="150" dirty="0" smtClean="0"/>
              <a:t>Módulos RF de 1 a 7 GHz</a:t>
            </a:r>
          </a:p>
          <a:p>
            <a:pPr algn="just"/>
            <a:r>
              <a:rPr lang="pt-BR" sz="1800" spc="150" dirty="0" smtClean="0">
                <a:solidFill>
                  <a:srgbClr val="FF0000"/>
                </a:solidFill>
              </a:rPr>
              <a:t>Potência: 0mW a 250mW.</a:t>
            </a:r>
          </a:p>
          <a:p>
            <a:pPr algn="just"/>
            <a:r>
              <a:rPr lang="pt-BR" sz="1800" spc="150" dirty="0" smtClean="0"/>
              <a:t>Entrada e saída ASI</a:t>
            </a:r>
          </a:p>
          <a:p>
            <a:pPr>
              <a:buFont typeface="Arial" pitchFamily="34" charset="0"/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7171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887736" y="123478"/>
            <a:ext cx="70485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>
                <a:latin typeface="Futura Medium" charset="0"/>
              </a:rPr>
              <a:t>Agenda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87736" y="604326"/>
            <a:ext cx="800474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dirty="0" smtClean="0"/>
              <a:t>Operação de ENG (Electronic News Gathering)</a:t>
            </a:r>
            <a:endParaRPr lang="pt-BR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dirty="0" smtClean="0"/>
              <a:t>Operação de SNG (Satellite News Gathering)</a:t>
            </a:r>
            <a:endParaRPr lang="pt-BR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dirty="0" smtClean="0"/>
              <a:t>Operação de CNG (Cellular News Gathering)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dirty="0" smtClean="0"/>
              <a:t>Operação de </a:t>
            </a:r>
            <a:r>
              <a:rPr lang="pt-BR" sz="2000" dirty="0" err="1"/>
              <a:t>M</a:t>
            </a:r>
            <a:r>
              <a:rPr lang="pt-BR" sz="2000" dirty="0" err="1" smtClean="0"/>
              <a:t>icrolinks</a:t>
            </a:r>
            <a:endParaRPr lang="pt-BR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dirty="0" smtClean="0"/>
              <a:t>Eventos</a:t>
            </a:r>
          </a:p>
          <a:p>
            <a:pPr marL="722523" lvl="1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dirty="0" smtClean="0"/>
              <a:t>Carnaval Rio de Janeiro</a:t>
            </a:r>
          </a:p>
          <a:p>
            <a:pPr marL="722523" lvl="1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dirty="0" smtClean="0"/>
              <a:t>Meia Maratona Internacional do Rio</a:t>
            </a:r>
            <a:endParaRPr lang="pt-B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</a:t>
            </a:r>
            <a:r>
              <a:rPr lang="pt-BR" sz="2800" dirty="0" smtClean="0">
                <a:latin typeface="Futura Medium" charset="0"/>
              </a:rPr>
              <a:t>Microlinks - transmissor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84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584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3377" y="1027534"/>
            <a:ext cx="7156524" cy="3687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23528" y="836712"/>
            <a:ext cx="8325172" cy="39829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pt-BR" sz="1800" b="1" spc="150" smtClean="0"/>
              <a:t>Diagrama de blocos L1500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963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</a:t>
            </a:r>
            <a:r>
              <a:rPr lang="pt-BR" sz="2800" dirty="0" smtClean="0">
                <a:latin typeface="Futura Medium" charset="0"/>
              </a:rPr>
              <a:t>Microlinks - antenas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4" name="AutoShape 2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067694"/>
            <a:ext cx="4572000" cy="1905000"/>
          </a:xfrm>
          <a:prstGeom prst="rect">
            <a:avLst/>
          </a:prstGeom>
        </p:spPr>
      </p:pic>
      <p:sp>
        <p:nvSpPr>
          <p:cNvPr id="35" name="Espaço Reservado para Conteúdo 2"/>
          <p:cNvSpPr txBox="1">
            <a:spLocks/>
          </p:cNvSpPr>
          <p:nvPr/>
        </p:nvSpPr>
        <p:spPr>
          <a:xfrm>
            <a:off x="342578" y="483394"/>
            <a:ext cx="8229600" cy="53285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pt-BR" sz="2000" dirty="0" smtClean="0"/>
              <a:t>   </a:t>
            </a:r>
          </a:p>
          <a:p>
            <a:pPr>
              <a:buFont typeface="Arial" pitchFamily="34" charset="0"/>
              <a:buNone/>
            </a:pPr>
            <a:r>
              <a:rPr lang="pt-BR" sz="2000" dirty="0" smtClean="0"/>
              <a:t>Antenas</a:t>
            </a:r>
          </a:p>
          <a:p>
            <a:r>
              <a:rPr lang="pt-BR" sz="2400" dirty="0" smtClean="0"/>
              <a:t>Tem o objetivo de transformar a energia eletromagnética guiada em irradiada. </a:t>
            </a:r>
            <a:endParaRPr lang="pt-BR" sz="1600" dirty="0"/>
          </a:p>
        </p:txBody>
      </p:sp>
      <p:pic>
        <p:nvPicPr>
          <p:cNvPr id="36" name="Imagem 35" descr="imagem_antena_wireless.jp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9630" y="2136670"/>
            <a:ext cx="2448272" cy="1836024"/>
          </a:xfrm>
          <a:prstGeom prst="rect">
            <a:avLst/>
          </a:prstGeom>
        </p:spPr>
      </p:pic>
      <p:pic>
        <p:nvPicPr>
          <p:cNvPr id="559106" name="Picture 2" descr="Resultado de imagem para gigawave anten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44208" y="2067694"/>
            <a:ext cx="2614823" cy="174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2359773"/>
            <a:ext cx="5918200" cy="2465917"/>
          </a:xfrm>
          <a:prstGeom prst="rect">
            <a:avLst/>
          </a:prstGeom>
        </p:spPr>
      </p:pic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Microlinks - </a:t>
            </a:r>
            <a:r>
              <a:rPr lang="pt-BR" sz="2800" dirty="0" smtClean="0">
                <a:latin typeface="Futura Medium" charset="0"/>
              </a:rPr>
              <a:t>receptor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84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584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23528" y="836712"/>
            <a:ext cx="8325172" cy="39829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pt-BR" b="1" spc="150" dirty="0" smtClean="0"/>
              <a:t>L2174</a:t>
            </a:r>
          </a:p>
          <a:p>
            <a:pPr algn="just"/>
            <a:r>
              <a:rPr lang="pt-BR" sz="1600" spc="150" dirty="0" smtClean="0"/>
              <a:t>É um equipamento para recepção HD/SD sem fio.</a:t>
            </a:r>
          </a:p>
          <a:p>
            <a:pPr algn="just"/>
            <a:r>
              <a:rPr lang="pt-BR" sz="1600" spc="150" dirty="0" smtClean="0"/>
              <a:t>Recebe e </a:t>
            </a:r>
            <a:r>
              <a:rPr lang="pt-BR" sz="1600" spc="150" dirty="0" err="1" smtClean="0"/>
              <a:t>demodula</a:t>
            </a:r>
            <a:r>
              <a:rPr lang="pt-BR" sz="1600" spc="150" dirty="0" smtClean="0"/>
              <a:t> os sinais em DVB-T/LMS-T, inclusive fazendo a função de </a:t>
            </a:r>
            <a:r>
              <a:rPr lang="pt-BR" sz="1600" spc="150" dirty="0" err="1" smtClean="0"/>
              <a:t>decoder</a:t>
            </a:r>
            <a:r>
              <a:rPr lang="pt-BR" sz="1600" spc="150" dirty="0" smtClean="0"/>
              <a:t>.</a:t>
            </a:r>
          </a:p>
          <a:p>
            <a:pPr algn="just"/>
            <a:r>
              <a:rPr lang="pt-BR" sz="1600" spc="150" dirty="0" smtClean="0"/>
              <a:t>Opera em conjunto com </a:t>
            </a:r>
            <a:r>
              <a:rPr lang="pt-BR" sz="1600" spc="150" dirty="0" err="1" smtClean="0"/>
              <a:t>down-converters</a:t>
            </a:r>
            <a:r>
              <a:rPr lang="pt-BR" sz="1600" spc="150" dirty="0" smtClean="0"/>
              <a:t>, fornecendo a alimentação para os mesmos</a:t>
            </a:r>
            <a:r>
              <a:rPr lang="pt-BR" sz="1400" spc="150" dirty="0" smtClean="0"/>
              <a:t>.</a:t>
            </a:r>
          </a:p>
          <a:p>
            <a:pPr algn="just"/>
            <a:endParaRPr lang="pt-BR" spc="150" dirty="0"/>
          </a:p>
        </p:txBody>
      </p:sp>
    </p:spTree>
    <p:extLst>
      <p:ext uri="{BB962C8B-B14F-4D97-AF65-F5344CB8AC3E}">
        <p14:creationId xmlns:p14="http://schemas.microsoft.com/office/powerpoint/2010/main" val="388082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672445"/>
            <a:ext cx="6404347" cy="445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Microlinks - </a:t>
            </a:r>
            <a:r>
              <a:rPr lang="pt-BR" sz="2800" dirty="0" smtClean="0">
                <a:latin typeface="Futura Medium" charset="0"/>
              </a:rPr>
              <a:t>receptor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84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584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23528" y="771550"/>
            <a:ext cx="8325172" cy="40481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pt-BR" sz="1600" b="1" spc="150" dirty="0" smtClean="0"/>
              <a:t>DIAGRAMA DE BLOCOS</a:t>
            </a:r>
            <a:endParaRPr lang="pt-BR" sz="1600" b="1" spc="150" dirty="0"/>
          </a:p>
        </p:txBody>
      </p:sp>
    </p:spTree>
    <p:extLst>
      <p:ext uri="{BB962C8B-B14F-4D97-AF65-F5344CB8AC3E}">
        <p14:creationId xmlns:p14="http://schemas.microsoft.com/office/powerpoint/2010/main" val="262112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Microlinks - receptor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84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584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23528" y="836712"/>
            <a:ext cx="8325172" cy="39829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pt-BR" sz="2400" b="1" spc="150" dirty="0" smtClean="0"/>
              <a:t>Down converter</a:t>
            </a:r>
          </a:p>
          <a:p>
            <a:pPr algn="just"/>
            <a:r>
              <a:rPr lang="pt-BR" sz="1600" spc="150" dirty="0" smtClean="0"/>
              <a:t>O </a:t>
            </a:r>
            <a:r>
              <a:rPr lang="pt-BR" sz="1600" spc="150" dirty="0" err="1" smtClean="0"/>
              <a:t>down</a:t>
            </a:r>
            <a:r>
              <a:rPr lang="pt-BR" sz="1600" spc="150" dirty="0" smtClean="0"/>
              <a:t> converter faz o batimento de frequências e amplifica o sinal recebido, sendo fundamental na operação de RF.</a:t>
            </a:r>
          </a:p>
          <a:p>
            <a:pPr algn="just"/>
            <a:r>
              <a:rPr lang="pt-BR" sz="1600" spc="150" dirty="0" smtClean="0"/>
              <a:t>A saída para a antena é um conector do tipo N </a:t>
            </a:r>
            <a:r>
              <a:rPr lang="pt-BR" sz="1600" spc="150" dirty="0" err="1" smtClean="0"/>
              <a:t>femêa</a:t>
            </a:r>
            <a:r>
              <a:rPr lang="pt-BR" sz="1600" spc="150" dirty="0" smtClean="0"/>
              <a:t> 50 Ohms e a saída para o receptor é um BNC </a:t>
            </a:r>
            <a:r>
              <a:rPr lang="pt-BR" sz="1600" spc="150" dirty="0" err="1" smtClean="0"/>
              <a:t>femêa</a:t>
            </a:r>
            <a:r>
              <a:rPr lang="pt-BR" sz="1600" spc="150" dirty="0" smtClean="0"/>
              <a:t> 75 Ohms.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" y="2489199"/>
            <a:ext cx="1357313" cy="248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399" y="2451061"/>
            <a:ext cx="5984572" cy="253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88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</a:t>
            </a:r>
            <a:r>
              <a:rPr lang="pt-BR" sz="2800" dirty="0" smtClean="0">
                <a:latin typeface="Futura Medium" charset="0"/>
              </a:rPr>
              <a:t>Microlinks - receptor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4" name="AutoShape 2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771550"/>
            <a:ext cx="7910435" cy="376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0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</a:t>
            </a:r>
            <a:r>
              <a:rPr lang="pt-BR" sz="2800" dirty="0" smtClean="0">
                <a:latin typeface="Futura Medium" charset="0"/>
              </a:rPr>
              <a:t>Microlinks - receptor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4" name="AutoShape 2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203598"/>
            <a:ext cx="2810043" cy="292987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203598"/>
            <a:ext cx="6069797" cy="219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</a:t>
            </a:r>
            <a:r>
              <a:rPr lang="pt-BR" sz="2800" dirty="0" smtClean="0">
                <a:latin typeface="Futura Medium" charset="0"/>
              </a:rPr>
              <a:t>Microlinks - receptor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4" name="AutoShape 2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858530"/>
            <a:ext cx="4496508" cy="31363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2" y="915566"/>
            <a:ext cx="4508742" cy="307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6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</a:t>
            </a:r>
            <a:r>
              <a:rPr lang="pt-BR" sz="2800" dirty="0" smtClean="0">
                <a:latin typeface="Futura Medium" charset="0"/>
              </a:rPr>
              <a:t>Microlinks – outros elementos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4" name="AutoShape 2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42578" y="483394"/>
            <a:ext cx="8229600" cy="53285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pt-BR" sz="2000" dirty="0" smtClean="0"/>
              <a:t>   </a:t>
            </a:r>
          </a:p>
          <a:p>
            <a:pPr>
              <a:buFont typeface="Arial" pitchFamily="34" charset="0"/>
              <a:buNone/>
            </a:pPr>
            <a:r>
              <a:rPr lang="pt-BR" sz="2000" dirty="0" smtClean="0"/>
              <a:t>Amplificadores de potência</a:t>
            </a:r>
          </a:p>
          <a:p>
            <a:r>
              <a:rPr lang="pt-BR" sz="2400" dirty="0" smtClean="0"/>
              <a:t>Reforçar o nível de sinal de RF antes da transmissão. </a:t>
            </a:r>
            <a:endParaRPr lang="pt-BR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19" y="1934115"/>
            <a:ext cx="3810000" cy="2616200"/>
          </a:xfrm>
          <a:prstGeom prst="rect">
            <a:avLst/>
          </a:prstGeom>
        </p:spPr>
      </p:pic>
      <p:sp>
        <p:nvSpPr>
          <p:cNvPr id="9" name="CaixaDeTexto 29"/>
          <p:cNvSpPr txBox="1"/>
          <p:nvPr/>
        </p:nvSpPr>
        <p:spPr>
          <a:xfrm>
            <a:off x="5231665" y="2886080"/>
            <a:ext cx="968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smtClean="0"/>
              <a:t>POTÊNCIA </a:t>
            </a:r>
          </a:p>
          <a:p>
            <a:pPr algn="ctr"/>
            <a:r>
              <a:rPr lang="pt-BR" sz="1400" dirty="0" smtClean="0"/>
              <a:t>(Watts)</a:t>
            </a:r>
          </a:p>
        </p:txBody>
      </p:sp>
      <p:sp>
        <p:nvSpPr>
          <p:cNvPr id="10" name="CaixaDeTexto 29"/>
          <p:cNvSpPr txBox="1"/>
          <p:nvPr/>
        </p:nvSpPr>
        <p:spPr>
          <a:xfrm>
            <a:off x="7969750" y="2898255"/>
            <a:ext cx="486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smtClean="0"/>
              <a:t>C/I </a:t>
            </a:r>
          </a:p>
          <a:p>
            <a:pPr algn="ctr"/>
            <a:r>
              <a:rPr lang="pt-BR" sz="1400" dirty="0" smtClean="0"/>
              <a:t>(dB)</a:t>
            </a:r>
          </a:p>
        </p:txBody>
      </p:sp>
      <p:sp>
        <p:nvSpPr>
          <p:cNvPr id="11" name="CaixaDeTexto 29"/>
          <p:cNvSpPr txBox="1"/>
          <p:nvPr/>
        </p:nvSpPr>
        <p:spPr>
          <a:xfrm>
            <a:off x="7377440" y="3731979"/>
            <a:ext cx="16706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00" dirty="0" smtClean="0"/>
              <a:t>C/I = Carrier to Intermodulation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7" y="2355726"/>
            <a:ext cx="1832992" cy="1832992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2135161" y="2355726"/>
            <a:ext cx="2709088" cy="1955493"/>
          </a:xfrm>
          <a:prstGeom prst="rect">
            <a:avLst/>
          </a:prstGeom>
        </p:spPr>
      </p:pic>
      <p:sp>
        <p:nvSpPr>
          <p:cNvPr id="14" name="CaixaDeTexto 29"/>
          <p:cNvSpPr txBox="1"/>
          <p:nvPr/>
        </p:nvSpPr>
        <p:spPr>
          <a:xfrm>
            <a:off x="2322846" y="1832506"/>
            <a:ext cx="2289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smtClean="0"/>
              <a:t>Stealth Microwave</a:t>
            </a:r>
          </a:p>
          <a:p>
            <a:pPr algn="ctr"/>
            <a:r>
              <a:rPr lang="pt-BR" sz="1400" dirty="0" smtClean="0"/>
              <a:t>SM2325-41L (37dBm / 30dB)</a:t>
            </a:r>
          </a:p>
        </p:txBody>
      </p:sp>
      <p:sp>
        <p:nvSpPr>
          <p:cNvPr id="15" name="CaixaDeTexto 29"/>
          <p:cNvSpPr txBox="1"/>
          <p:nvPr/>
        </p:nvSpPr>
        <p:spPr>
          <a:xfrm>
            <a:off x="38891" y="1832506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smtClean="0"/>
              <a:t>Vislink Barrel Booster</a:t>
            </a:r>
          </a:p>
          <a:p>
            <a:pPr algn="ctr"/>
            <a:r>
              <a:rPr lang="pt-BR" sz="1400" dirty="0" smtClean="0"/>
              <a:t>L3211 (28dBm / 27dB)</a:t>
            </a:r>
          </a:p>
        </p:txBody>
      </p:sp>
    </p:spTree>
    <p:extLst>
      <p:ext uri="{BB962C8B-B14F-4D97-AF65-F5344CB8AC3E}">
        <p14:creationId xmlns:p14="http://schemas.microsoft.com/office/powerpoint/2010/main" val="357530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</a:t>
            </a:r>
            <a:r>
              <a:rPr lang="pt-BR" sz="2800" dirty="0" smtClean="0">
                <a:latin typeface="Futura Medium" charset="0"/>
              </a:rPr>
              <a:t>Microlinks – outros elementos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4" name="AutoShape 2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42578" y="483394"/>
            <a:ext cx="8229600" cy="53285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pt-BR" sz="2000" dirty="0" smtClean="0"/>
              <a:t>   </a:t>
            </a:r>
          </a:p>
          <a:p>
            <a:pPr>
              <a:buFont typeface="Arial" pitchFamily="34" charset="0"/>
              <a:buNone/>
            </a:pPr>
            <a:r>
              <a:rPr lang="pt-BR" sz="2000" dirty="0" smtClean="0"/>
              <a:t>Filtros de RF</a:t>
            </a:r>
          </a:p>
          <a:p>
            <a:r>
              <a:rPr lang="pt-BR" sz="2400" dirty="0" smtClean="0"/>
              <a:t>Proteger a “sensibilidade” do downconverter. </a:t>
            </a:r>
            <a:endParaRPr lang="pt-BR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635646"/>
            <a:ext cx="2772320" cy="33590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954565" y="1548006"/>
            <a:ext cx="81931" cy="3446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6291385" y="2813495"/>
            <a:ext cx="2633783" cy="2657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42433"/>
            <a:ext cx="1424034" cy="1362120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4"/>
          <a:stretch>
            <a:fillRect/>
          </a:stretch>
        </p:blipFill>
        <p:spPr>
          <a:xfrm>
            <a:off x="2831227" y="1833459"/>
            <a:ext cx="3077771" cy="11683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375" y="3096373"/>
            <a:ext cx="4519115" cy="19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2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 smtClean="0">
                <a:latin typeface="Futura Medium" charset="0"/>
              </a:rPr>
              <a:t>Operação de ENG – </a:t>
            </a:r>
            <a:r>
              <a:rPr lang="pt-BR" sz="2400" dirty="0" smtClean="0">
                <a:latin typeface="Futura Medium" charset="0"/>
              </a:rPr>
              <a:t>Electronic News Gathering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518" y="1436123"/>
            <a:ext cx="647381" cy="1270000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517" y="3448512"/>
            <a:ext cx="647381" cy="1270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111751" y="2544540"/>
            <a:ext cx="132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Site Recepção 1</a:t>
            </a:r>
            <a:endParaRPr lang="pt-BR" sz="1400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4186182" y="4550789"/>
            <a:ext cx="133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Site Recepção n</a:t>
            </a:r>
            <a:endParaRPr lang="pt-BR" sz="1400" dirty="0"/>
          </a:p>
        </p:txBody>
      </p:sp>
      <p:sp>
        <p:nvSpPr>
          <p:cNvPr id="5" name="Heptágono 4"/>
          <p:cNvSpPr/>
          <p:nvPr/>
        </p:nvSpPr>
        <p:spPr>
          <a:xfrm>
            <a:off x="1556048" y="1576068"/>
            <a:ext cx="288032" cy="288032"/>
          </a:xfrm>
          <a:prstGeom prst="hept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38" name="Heptágono 37"/>
          <p:cNvSpPr/>
          <p:nvPr/>
        </p:nvSpPr>
        <p:spPr>
          <a:xfrm>
            <a:off x="1003223" y="3009908"/>
            <a:ext cx="288032" cy="288032"/>
          </a:xfrm>
          <a:prstGeom prst="hept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2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39" name="Heptágono 38"/>
          <p:cNvSpPr/>
          <p:nvPr/>
        </p:nvSpPr>
        <p:spPr>
          <a:xfrm>
            <a:off x="1454740" y="4108425"/>
            <a:ext cx="288032" cy="288032"/>
          </a:xfrm>
          <a:prstGeom prst="hept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m</a:t>
            </a:r>
            <a:endParaRPr lang="pt-BR" sz="1000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1907704" y="1491630"/>
            <a:ext cx="2088232" cy="228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/>
          <p:nvPr/>
        </p:nvCxnSpPr>
        <p:spPr>
          <a:xfrm>
            <a:off x="1370349" y="3181769"/>
            <a:ext cx="2625587" cy="254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/>
          <p:cNvCxnSpPr/>
          <p:nvPr/>
        </p:nvCxnSpPr>
        <p:spPr>
          <a:xfrm flipV="1">
            <a:off x="1785233" y="3493223"/>
            <a:ext cx="2210703" cy="79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" name="CaixaDeTexto 46"/>
          <p:cNvSpPr txBox="1"/>
          <p:nvPr/>
        </p:nvSpPr>
        <p:spPr>
          <a:xfrm>
            <a:off x="2668080" y="1360565"/>
            <a:ext cx="4090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fr1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2118295" y="2992343"/>
            <a:ext cx="4090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fr2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2381509" y="3720929"/>
            <a:ext cx="4651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frm</a:t>
            </a:r>
            <a:endParaRPr lang="pt-BR" dirty="0"/>
          </a:p>
        </p:txBody>
      </p:sp>
      <p:sp>
        <p:nvSpPr>
          <p:cNvPr id="44" name="Retângulo de cantos arredondados 43"/>
          <p:cNvSpPr/>
          <p:nvPr/>
        </p:nvSpPr>
        <p:spPr>
          <a:xfrm>
            <a:off x="7452320" y="2795599"/>
            <a:ext cx="1080120" cy="71665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Estúdios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46" name="Conector angulado 45"/>
          <p:cNvCxnSpPr/>
          <p:nvPr/>
        </p:nvCxnSpPr>
        <p:spPr>
          <a:xfrm>
            <a:off x="4572000" y="1995686"/>
            <a:ext cx="2808312" cy="996657"/>
          </a:xfrm>
          <a:prstGeom prst="bentConnector3">
            <a:avLst>
              <a:gd name="adj1" fmla="val 48845"/>
            </a:avLst>
          </a:prstGeom>
          <a:ln>
            <a:headEnd type="diamond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Conector angulado 50"/>
          <p:cNvCxnSpPr/>
          <p:nvPr/>
        </p:nvCxnSpPr>
        <p:spPr>
          <a:xfrm flipV="1">
            <a:off x="4499992" y="3310608"/>
            <a:ext cx="2880320" cy="797817"/>
          </a:xfrm>
          <a:prstGeom prst="bentConnector3">
            <a:avLst/>
          </a:prstGeom>
          <a:ln>
            <a:headEnd type="diamond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>
            <a:off x="4756312" y="1687909"/>
            <a:ext cx="2384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 smtClean="0"/>
              <a:t>Backhaul</a:t>
            </a:r>
            <a:r>
              <a:rPr lang="pt-BR" sz="1400" dirty="0" smtClean="0"/>
              <a:t> – Enlace </a:t>
            </a:r>
            <a:r>
              <a:rPr lang="pt-BR" sz="1400" dirty="0" err="1" smtClean="0"/>
              <a:t>microondas</a:t>
            </a:r>
            <a:endParaRPr lang="pt-BR" sz="1400" dirty="0"/>
          </a:p>
        </p:txBody>
      </p:sp>
      <p:sp>
        <p:nvSpPr>
          <p:cNvPr id="57" name="CaixaDeTexto 56"/>
          <p:cNvSpPr txBox="1"/>
          <p:nvPr/>
        </p:nvSpPr>
        <p:spPr>
          <a:xfrm>
            <a:off x="4644008" y="4108425"/>
            <a:ext cx="2384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 smtClean="0"/>
              <a:t>Backhaul</a:t>
            </a:r>
            <a:r>
              <a:rPr lang="pt-BR" sz="1400" dirty="0" smtClean="0"/>
              <a:t> – Enlace </a:t>
            </a:r>
            <a:r>
              <a:rPr lang="pt-BR" sz="1400" dirty="0" err="1" smtClean="0"/>
              <a:t>microondas</a:t>
            </a:r>
            <a:endParaRPr lang="pt-BR" sz="1400" dirty="0"/>
          </a:p>
        </p:txBody>
      </p:sp>
      <p:pic>
        <p:nvPicPr>
          <p:cNvPr id="53" name="Imagem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03" y="1315253"/>
            <a:ext cx="172945" cy="576766"/>
          </a:xfrm>
          <a:prstGeom prst="rect">
            <a:avLst/>
          </a:prstGeom>
        </p:spPr>
      </p:pic>
      <p:pic>
        <p:nvPicPr>
          <p:cNvPr id="560130" name="Picture 2" descr="Resultado de imagem para camera man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5268" y="1300586"/>
            <a:ext cx="455986" cy="57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o explicativo retangular 54"/>
          <p:cNvSpPr/>
          <p:nvPr/>
        </p:nvSpPr>
        <p:spPr>
          <a:xfrm>
            <a:off x="481889" y="1261965"/>
            <a:ext cx="809366" cy="656509"/>
          </a:xfrm>
          <a:prstGeom prst="wedgeRectCallout">
            <a:avLst>
              <a:gd name="adj1" fmla="val 79446"/>
              <a:gd name="adj2" fmla="val 14803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CaixaDeTexto 65"/>
          <p:cNvSpPr txBox="1"/>
          <p:nvPr/>
        </p:nvSpPr>
        <p:spPr>
          <a:xfrm>
            <a:off x="1398674" y="1831058"/>
            <a:ext cx="596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Remota</a:t>
            </a:r>
            <a:endParaRPr lang="pt-BR" sz="1000" dirty="0"/>
          </a:p>
        </p:txBody>
      </p:sp>
      <p:sp>
        <p:nvSpPr>
          <p:cNvPr id="26" name="CaixaDeTexto 46"/>
          <p:cNvSpPr txBox="1"/>
          <p:nvPr/>
        </p:nvSpPr>
        <p:spPr>
          <a:xfrm>
            <a:off x="5904211" y="2700686"/>
            <a:ext cx="4427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fb1</a:t>
            </a:r>
            <a:endParaRPr lang="pt-BR" dirty="0"/>
          </a:p>
        </p:txBody>
      </p:sp>
      <p:sp>
        <p:nvSpPr>
          <p:cNvPr id="27" name="CaixaDeTexto 46"/>
          <p:cNvSpPr txBox="1"/>
          <p:nvPr/>
        </p:nvSpPr>
        <p:spPr>
          <a:xfrm>
            <a:off x="5904211" y="3273582"/>
            <a:ext cx="4427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fb2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62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</a:t>
            </a:r>
            <a:r>
              <a:rPr lang="pt-BR" sz="2800" dirty="0" smtClean="0">
                <a:latin typeface="Futura Medium" charset="0"/>
              </a:rPr>
              <a:t>Microlinks – espectro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4" name="AutoShape 2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859782"/>
            <a:ext cx="8640960" cy="1783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954" y="915566"/>
            <a:ext cx="899294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752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</a:t>
            </a:r>
            <a:r>
              <a:rPr lang="pt-BR" sz="2800" dirty="0" smtClean="0">
                <a:latin typeface="Futura Medium" charset="0"/>
              </a:rPr>
              <a:t>Microlinks – espectro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4" name="AutoShape 2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954" y="915566"/>
            <a:ext cx="899294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931790"/>
            <a:ext cx="8126760" cy="17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028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</a:t>
            </a:r>
            <a:r>
              <a:rPr lang="pt-BR" sz="2800" dirty="0" smtClean="0">
                <a:latin typeface="Futura Medium" charset="0"/>
              </a:rPr>
              <a:t>Microlinks – outros elementos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4" name="AutoShape 2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42578" y="483394"/>
            <a:ext cx="8229600" cy="53285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pt-BR" sz="2000" dirty="0" smtClean="0"/>
              <a:t>   </a:t>
            </a:r>
          </a:p>
          <a:p>
            <a:pPr>
              <a:buFont typeface="Arial" pitchFamily="34" charset="0"/>
              <a:buNone/>
            </a:pPr>
            <a:r>
              <a:rPr lang="pt-BR" sz="2000" dirty="0" smtClean="0"/>
              <a:t>Módulos RF over Fiber</a:t>
            </a:r>
          </a:p>
          <a:p>
            <a:r>
              <a:rPr lang="pt-BR" sz="2400" dirty="0" smtClean="0"/>
              <a:t>Estender o campo de ação do downconverter. </a:t>
            </a:r>
            <a:endParaRPr lang="pt-BR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56810"/>
            <a:ext cx="4464496" cy="3042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95" y="2833994"/>
            <a:ext cx="2992066" cy="2244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393" y="1637915"/>
            <a:ext cx="3044954" cy="11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</a:t>
            </a:r>
            <a:r>
              <a:rPr lang="pt-BR" sz="2800" dirty="0" smtClean="0">
                <a:latin typeface="Futura Medium" charset="0"/>
              </a:rPr>
              <a:t>Microlinks – montagens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4" name="AutoShape 2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Picture 2" descr="Volvo TX 000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672445"/>
            <a:ext cx="5784643" cy="4338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31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</a:t>
            </a:r>
            <a:r>
              <a:rPr lang="pt-BR" sz="2800" dirty="0" smtClean="0">
                <a:latin typeface="Futura Medium" charset="0"/>
              </a:rPr>
              <a:t>Microlinks – montagens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4" name="AutoShape 2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4" descr="TX 00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679004"/>
            <a:ext cx="5760640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58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</a:t>
            </a:r>
            <a:r>
              <a:rPr lang="pt-BR" sz="2800" dirty="0" smtClean="0">
                <a:latin typeface="Futura Medium" charset="0"/>
              </a:rPr>
              <a:t>Microlinks – montagens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653314" name="AutoShape 2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7574"/>
            <a:ext cx="8136186" cy="373523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944" y="624731"/>
            <a:ext cx="2419838" cy="2955131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5" name="Conector de seta reta 4"/>
          <p:cNvCxnSpPr>
            <a:stCxn id="3" idx="1"/>
          </p:cNvCxnSpPr>
          <p:nvPr/>
        </p:nvCxnSpPr>
        <p:spPr>
          <a:xfrm flipH="1">
            <a:off x="5292080" y="2102297"/>
            <a:ext cx="1234864" cy="19096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694504"/>
            <a:ext cx="1728192" cy="3234266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9" name="Conector de seta reta 8"/>
          <p:cNvCxnSpPr/>
          <p:nvPr/>
        </p:nvCxnSpPr>
        <p:spPr>
          <a:xfrm>
            <a:off x="1979712" y="2282826"/>
            <a:ext cx="864096" cy="12250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74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611560" y="828261"/>
            <a:ext cx="8136904" cy="3255657"/>
          </a:xfrm>
        </p:spPr>
        <p:txBody>
          <a:bodyPr anchor="ctr"/>
          <a:lstStyle/>
          <a:p>
            <a:r>
              <a:rPr lang="pt-BR" sz="6000" dirty="0" smtClean="0">
                <a:solidFill>
                  <a:srgbClr val="045BA7"/>
                </a:solidFill>
                <a:latin typeface="Maven Pro" pitchFamily="50" charset="0"/>
                <a:ea typeface="+mn-ea"/>
                <a:cs typeface="+mn-cs"/>
              </a:rPr>
              <a:t>Eventos</a:t>
            </a:r>
            <a:br>
              <a:rPr lang="pt-BR" sz="6000" dirty="0" smtClean="0">
                <a:solidFill>
                  <a:srgbClr val="045BA7"/>
                </a:solidFill>
                <a:latin typeface="Maven Pro" pitchFamily="50" charset="0"/>
                <a:ea typeface="+mn-ea"/>
                <a:cs typeface="+mn-cs"/>
              </a:rPr>
            </a:br>
            <a:r>
              <a:rPr lang="pt-BR" dirty="0" smtClean="0">
                <a:solidFill>
                  <a:srgbClr val="045BA7"/>
                </a:solidFill>
                <a:latin typeface="Maven Pro" pitchFamily="50" charset="0"/>
                <a:ea typeface="+mn-ea"/>
                <a:cs typeface="+mn-cs"/>
              </a:rPr>
              <a:t>Carnaval Rio de Janeiro</a:t>
            </a:r>
            <a:endParaRPr lang="pt-BR" sz="6000" dirty="0">
              <a:solidFill>
                <a:srgbClr val="045BA7"/>
              </a:solidFill>
              <a:latin typeface="Maven Pro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33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upo 88"/>
          <p:cNvGrpSpPr/>
          <p:nvPr/>
        </p:nvGrpSpPr>
        <p:grpSpPr>
          <a:xfrm>
            <a:off x="0" y="0"/>
            <a:ext cx="9185444" cy="5143500"/>
            <a:chOff x="0" y="162128"/>
            <a:chExt cx="9185444" cy="5390745"/>
          </a:xfrm>
        </p:grpSpPr>
        <p:pic>
          <p:nvPicPr>
            <p:cNvPr id="90" name="Imagem 8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62128"/>
              <a:ext cx="9144000" cy="5390745"/>
            </a:xfrm>
            <a:prstGeom prst="rect">
              <a:avLst/>
            </a:prstGeom>
          </p:spPr>
        </p:pic>
        <p:sp>
          <p:nvSpPr>
            <p:cNvPr id="91" name="Forma livre 90"/>
            <p:cNvSpPr/>
            <p:nvPr/>
          </p:nvSpPr>
          <p:spPr>
            <a:xfrm>
              <a:off x="532264" y="1705970"/>
              <a:ext cx="7124131" cy="3252717"/>
            </a:xfrm>
            <a:custGeom>
              <a:avLst/>
              <a:gdLst>
                <a:gd name="connsiteX0" fmla="*/ 0 w 7124131"/>
                <a:gd name="connsiteY0" fmla="*/ 3316406 h 3903260"/>
                <a:gd name="connsiteX1" fmla="*/ 354841 w 7124131"/>
                <a:gd name="connsiteY1" fmla="*/ 3903260 h 3903260"/>
                <a:gd name="connsiteX2" fmla="*/ 7124131 w 7124131"/>
                <a:gd name="connsiteY2" fmla="*/ 0 h 390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24131" h="3903260">
                  <a:moveTo>
                    <a:pt x="0" y="3316406"/>
                  </a:moveTo>
                  <a:lnTo>
                    <a:pt x="354841" y="3903260"/>
                  </a:lnTo>
                  <a:lnTo>
                    <a:pt x="7124131" y="0"/>
                  </a:lnTo>
                </a:path>
              </a:pathLst>
            </a:custGeom>
            <a:noFill/>
            <a:ln>
              <a:solidFill>
                <a:srgbClr val="FFF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Forma livre 91"/>
            <p:cNvSpPr/>
            <p:nvPr/>
          </p:nvSpPr>
          <p:spPr>
            <a:xfrm>
              <a:off x="534538" y="1728717"/>
              <a:ext cx="7217391" cy="3345597"/>
            </a:xfrm>
            <a:custGeom>
              <a:avLst/>
              <a:gdLst>
                <a:gd name="connsiteX0" fmla="*/ 0 w 7124131"/>
                <a:gd name="connsiteY0" fmla="*/ 3316406 h 3903260"/>
                <a:gd name="connsiteX1" fmla="*/ 354841 w 7124131"/>
                <a:gd name="connsiteY1" fmla="*/ 3903260 h 3903260"/>
                <a:gd name="connsiteX2" fmla="*/ 7124131 w 7124131"/>
                <a:gd name="connsiteY2" fmla="*/ 0 h 390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24131" h="3903260">
                  <a:moveTo>
                    <a:pt x="0" y="3316406"/>
                  </a:moveTo>
                  <a:lnTo>
                    <a:pt x="354841" y="3903260"/>
                  </a:lnTo>
                  <a:lnTo>
                    <a:pt x="7124131" y="0"/>
                  </a:lnTo>
                </a:path>
              </a:pathLst>
            </a:custGeom>
            <a:noFill/>
            <a:ln>
              <a:solidFill>
                <a:srgbClr val="FFF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Cubo 92"/>
            <p:cNvSpPr/>
            <p:nvPr/>
          </p:nvSpPr>
          <p:spPr>
            <a:xfrm>
              <a:off x="130630" y="4085166"/>
              <a:ext cx="736599" cy="622905"/>
            </a:xfrm>
            <a:prstGeom prst="cube">
              <a:avLst>
                <a:gd name="adj" fmla="val 55326"/>
              </a:avLst>
            </a:prstGeom>
            <a:solidFill>
              <a:srgbClr val="FFFF00"/>
            </a:solidFill>
            <a:ln>
              <a:solidFill>
                <a:schemeClr val="tx2">
                  <a:lumMod val="50000"/>
                </a:schemeClr>
              </a:solidFill>
            </a:ln>
            <a:scene3d>
              <a:camera prst="perspectiveContrastingLeftFacing" fov="1500000">
                <a:rot lat="2754364" lon="3993258" rev="14177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Forma livre 93"/>
            <p:cNvSpPr/>
            <p:nvPr/>
          </p:nvSpPr>
          <p:spPr>
            <a:xfrm>
              <a:off x="1091822" y="1660478"/>
              <a:ext cx="6455391" cy="3059373"/>
            </a:xfrm>
            <a:custGeom>
              <a:avLst/>
              <a:gdLst>
                <a:gd name="connsiteX0" fmla="*/ 0 w 6455391"/>
                <a:gd name="connsiteY0" fmla="*/ 3507475 h 3671248"/>
                <a:gd name="connsiteX1" fmla="*/ 136478 w 6455391"/>
                <a:gd name="connsiteY1" fmla="*/ 3671248 h 3671248"/>
                <a:gd name="connsiteX2" fmla="*/ 6455391 w 6455391"/>
                <a:gd name="connsiteY2" fmla="*/ 0 h 367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55391" h="3671248">
                  <a:moveTo>
                    <a:pt x="0" y="3507475"/>
                  </a:moveTo>
                  <a:lnTo>
                    <a:pt x="136478" y="3671248"/>
                  </a:lnTo>
                  <a:lnTo>
                    <a:pt x="6455391" y="0"/>
                  </a:lnTo>
                </a:path>
              </a:pathLst>
            </a:custGeom>
            <a:noFill/>
            <a:ln>
              <a:solidFill>
                <a:srgbClr val="FFF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Forma livre 94"/>
            <p:cNvSpPr/>
            <p:nvPr/>
          </p:nvSpPr>
          <p:spPr>
            <a:xfrm>
              <a:off x="1121392" y="1594134"/>
              <a:ext cx="6455391" cy="3059373"/>
            </a:xfrm>
            <a:custGeom>
              <a:avLst/>
              <a:gdLst>
                <a:gd name="connsiteX0" fmla="*/ 0 w 6455391"/>
                <a:gd name="connsiteY0" fmla="*/ 3507475 h 3671248"/>
                <a:gd name="connsiteX1" fmla="*/ 136478 w 6455391"/>
                <a:gd name="connsiteY1" fmla="*/ 3671248 h 3671248"/>
                <a:gd name="connsiteX2" fmla="*/ 6455391 w 6455391"/>
                <a:gd name="connsiteY2" fmla="*/ 0 h 367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55391" h="3671248">
                  <a:moveTo>
                    <a:pt x="0" y="3507475"/>
                  </a:moveTo>
                  <a:lnTo>
                    <a:pt x="136478" y="3671248"/>
                  </a:lnTo>
                  <a:lnTo>
                    <a:pt x="6455391" y="0"/>
                  </a:lnTo>
                </a:path>
              </a:pathLst>
            </a:custGeom>
            <a:noFill/>
            <a:ln>
              <a:solidFill>
                <a:srgbClr val="FFFF00"/>
              </a:solidFill>
            </a:ln>
            <a:effectLst>
              <a:outerShdw blurRad="88900" dist="38100" dir="1800000" algn="tl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Cubo 95"/>
            <p:cNvSpPr/>
            <p:nvPr/>
          </p:nvSpPr>
          <p:spPr>
            <a:xfrm>
              <a:off x="801914" y="4172857"/>
              <a:ext cx="537840" cy="480649"/>
            </a:xfrm>
            <a:prstGeom prst="cube">
              <a:avLst>
                <a:gd name="adj" fmla="val 49949"/>
              </a:avLst>
            </a:prstGeom>
            <a:solidFill>
              <a:srgbClr val="FFFF00"/>
            </a:solidFill>
            <a:ln>
              <a:solidFill>
                <a:schemeClr val="tx2">
                  <a:lumMod val="50000"/>
                </a:schemeClr>
              </a:solidFill>
            </a:ln>
            <a:scene3d>
              <a:camera prst="perspectiveContrastingLeftFacing" fov="1500000">
                <a:rot lat="2753214" lon="3562053" rev="21431932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Forma livre 96"/>
            <p:cNvSpPr/>
            <p:nvPr/>
          </p:nvSpPr>
          <p:spPr>
            <a:xfrm flipH="1">
              <a:off x="383576" y="1594134"/>
              <a:ext cx="45719" cy="2661193"/>
            </a:xfrm>
            <a:custGeom>
              <a:avLst/>
              <a:gdLst>
                <a:gd name="connsiteX0" fmla="*/ 0 w 0"/>
                <a:gd name="connsiteY0" fmla="*/ 3277590 h 3277590"/>
                <a:gd name="connsiteX1" fmla="*/ 0 w 0"/>
                <a:gd name="connsiteY1" fmla="*/ 0 h 327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277590">
                  <a:moveTo>
                    <a:pt x="0" y="327759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CaixaDeTexto 97"/>
            <p:cNvSpPr txBox="1"/>
            <p:nvPr/>
          </p:nvSpPr>
          <p:spPr>
            <a:xfrm>
              <a:off x="429438" y="1425091"/>
              <a:ext cx="1127232" cy="3231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 algn="r">
                <a:lnSpc>
                  <a:spcPts val="900"/>
                </a:lnSpc>
                <a:defRPr sz="1100" b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algn="l"/>
              <a:r>
                <a:rPr lang="pt-BR" dirty="0"/>
                <a:t>Container</a:t>
              </a:r>
            </a:p>
            <a:p>
              <a:pPr algn="l"/>
              <a:r>
                <a:rPr lang="pt-BR" dirty="0"/>
                <a:t>Concentração</a:t>
              </a:r>
            </a:p>
          </p:txBody>
        </p:sp>
        <p:sp>
          <p:nvSpPr>
            <p:cNvPr id="99" name="Forma livre 98"/>
            <p:cNvSpPr/>
            <p:nvPr/>
          </p:nvSpPr>
          <p:spPr>
            <a:xfrm>
              <a:off x="1021279" y="1934849"/>
              <a:ext cx="95574" cy="2368306"/>
            </a:xfrm>
            <a:custGeom>
              <a:avLst/>
              <a:gdLst>
                <a:gd name="connsiteX0" fmla="*/ 0 w 0"/>
                <a:gd name="connsiteY0" fmla="*/ 3277590 h 3277590"/>
                <a:gd name="connsiteX1" fmla="*/ 0 w 0"/>
                <a:gd name="connsiteY1" fmla="*/ 0 h 327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277590">
                  <a:moveTo>
                    <a:pt x="0" y="327759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CaixaDeTexto 99"/>
            <p:cNvSpPr txBox="1"/>
            <p:nvPr/>
          </p:nvSpPr>
          <p:spPr>
            <a:xfrm>
              <a:off x="1011303" y="1764265"/>
              <a:ext cx="1447832" cy="3231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 algn="r">
                <a:lnSpc>
                  <a:spcPts val="900"/>
                </a:lnSpc>
                <a:defRPr sz="1100" b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algn="l"/>
              <a:r>
                <a:rPr lang="pt-BR" dirty="0"/>
                <a:t>Container</a:t>
              </a:r>
            </a:p>
            <a:p>
              <a:pPr algn="l"/>
              <a:r>
                <a:rPr lang="pt-BR" dirty="0"/>
                <a:t>Esquina do Samba</a:t>
              </a:r>
            </a:p>
          </p:txBody>
        </p:sp>
        <p:sp>
          <p:nvSpPr>
            <p:cNvPr id="101" name="CaixaDeTexto 100"/>
            <p:cNvSpPr txBox="1"/>
            <p:nvPr/>
          </p:nvSpPr>
          <p:spPr>
            <a:xfrm>
              <a:off x="6788717" y="3400780"/>
              <a:ext cx="1412566" cy="3231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 algn="r">
                <a:lnSpc>
                  <a:spcPts val="900"/>
                </a:lnSpc>
                <a:defRPr sz="1100" b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algn="l"/>
              <a:r>
                <a:rPr lang="pt-BR" dirty="0"/>
                <a:t>Container</a:t>
              </a:r>
            </a:p>
            <a:p>
              <a:pPr algn="l"/>
              <a:r>
                <a:rPr lang="pt-BR" dirty="0" err="1"/>
                <a:t>Akela</a:t>
              </a:r>
              <a:r>
                <a:rPr lang="pt-BR" dirty="0"/>
                <a:t> e </a:t>
              </a:r>
              <a:r>
                <a:rPr lang="pt-BR" dirty="0" err="1"/>
                <a:t>Microlinks</a:t>
              </a:r>
              <a:endParaRPr lang="pt-BR" dirty="0"/>
            </a:p>
          </p:txBody>
        </p:sp>
        <p:sp>
          <p:nvSpPr>
            <p:cNvPr id="102" name="CaixaDeTexto 101"/>
            <p:cNvSpPr txBox="1"/>
            <p:nvPr/>
          </p:nvSpPr>
          <p:spPr>
            <a:xfrm>
              <a:off x="7802198" y="3151895"/>
              <a:ext cx="1151277" cy="3231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 algn="r">
                <a:lnSpc>
                  <a:spcPts val="900"/>
                </a:lnSpc>
                <a:defRPr sz="1100" b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algn="l"/>
              <a:r>
                <a:rPr lang="pt-BR" dirty="0"/>
                <a:t>TV </a:t>
              </a:r>
              <a:r>
                <a:rPr lang="pt-BR" dirty="0" err="1"/>
                <a:t>Compound</a:t>
              </a:r>
              <a:endParaRPr lang="pt-BR" dirty="0"/>
            </a:p>
            <a:p>
              <a:pPr algn="l"/>
              <a:r>
                <a:rPr lang="pt-BR" dirty="0"/>
                <a:t>UMHD-3</a:t>
              </a:r>
            </a:p>
          </p:txBody>
        </p:sp>
        <p:sp>
          <p:nvSpPr>
            <p:cNvPr id="103" name="Forma livre 102"/>
            <p:cNvSpPr/>
            <p:nvPr/>
          </p:nvSpPr>
          <p:spPr>
            <a:xfrm>
              <a:off x="7897092" y="920338"/>
              <a:ext cx="973777" cy="663039"/>
            </a:xfrm>
            <a:custGeom>
              <a:avLst/>
              <a:gdLst>
                <a:gd name="connsiteX0" fmla="*/ 0 w 973777"/>
                <a:gd name="connsiteY0" fmla="*/ 795647 h 795647"/>
                <a:gd name="connsiteX1" fmla="*/ 973777 w 973777"/>
                <a:gd name="connsiteY1" fmla="*/ 178130 h 795647"/>
                <a:gd name="connsiteX2" fmla="*/ 510639 w 973777"/>
                <a:gd name="connsiteY2" fmla="*/ 0 h 79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3777" h="795647">
                  <a:moveTo>
                    <a:pt x="0" y="795647"/>
                  </a:moveTo>
                  <a:lnTo>
                    <a:pt x="973777" y="178130"/>
                  </a:lnTo>
                  <a:lnTo>
                    <a:pt x="510639" y="0"/>
                  </a:lnTo>
                </a:path>
              </a:pathLst>
            </a:custGeom>
            <a:noFill/>
            <a:ln>
              <a:solidFill>
                <a:srgbClr val="FFF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Forma livre 103"/>
            <p:cNvSpPr/>
            <p:nvPr/>
          </p:nvSpPr>
          <p:spPr>
            <a:xfrm>
              <a:off x="7897091" y="841169"/>
              <a:ext cx="1163782" cy="811480"/>
            </a:xfrm>
            <a:custGeom>
              <a:avLst/>
              <a:gdLst>
                <a:gd name="connsiteX0" fmla="*/ 0 w 1163782"/>
                <a:gd name="connsiteY0" fmla="*/ 973776 h 973776"/>
                <a:gd name="connsiteX1" fmla="*/ 1163782 w 1163782"/>
                <a:gd name="connsiteY1" fmla="*/ 237506 h 973776"/>
                <a:gd name="connsiteX2" fmla="*/ 546265 w 1163782"/>
                <a:gd name="connsiteY2" fmla="*/ 0 h 97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3782" h="973776">
                  <a:moveTo>
                    <a:pt x="0" y="973776"/>
                  </a:moveTo>
                  <a:lnTo>
                    <a:pt x="1163782" y="237506"/>
                  </a:lnTo>
                  <a:lnTo>
                    <a:pt x="546265" y="0"/>
                  </a:lnTo>
                </a:path>
              </a:pathLst>
            </a:custGeom>
            <a:noFill/>
            <a:ln>
              <a:solidFill>
                <a:srgbClr val="FFF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Cubo 104"/>
            <p:cNvSpPr/>
            <p:nvPr/>
          </p:nvSpPr>
          <p:spPr>
            <a:xfrm>
              <a:off x="8071470" y="578970"/>
              <a:ext cx="427634" cy="435966"/>
            </a:xfrm>
            <a:prstGeom prst="cube">
              <a:avLst>
                <a:gd name="adj" fmla="val 40094"/>
              </a:avLst>
            </a:prstGeom>
            <a:solidFill>
              <a:srgbClr val="FFFF00"/>
            </a:solidFill>
            <a:ln>
              <a:solidFill>
                <a:schemeClr val="tx2">
                  <a:lumMod val="50000"/>
                </a:schemeClr>
              </a:solidFill>
            </a:ln>
            <a:scene3d>
              <a:camera prst="perspectiveContrastingLeftFacing" fov="1500000">
                <a:rot lat="2809949" lon="1393052" rev="6247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Forma livre 105"/>
            <p:cNvSpPr/>
            <p:nvPr/>
          </p:nvSpPr>
          <p:spPr>
            <a:xfrm>
              <a:off x="8395856" y="440378"/>
              <a:ext cx="57396" cy="252350"/>
            </a:xfrm>
            <a:custGeom>
              <a:avLst/>
              <a:gdLst>
                <a:gd name="connsiteX0" fmla="*/ 0 w 0"/>
                <a:gd name="connsiteY0" fmla="*/ 3277590 h 3277590"/>
                <a:gd name="connsiteX1" fmla="*/ 0 w 0"/>
                <a:gd name="connsiteY1" fmla="*/ 0 h 327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277590">
                  <a:moveTo>
                    <a:pt x="0" y="327759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CaixaDeTexto 106"/>
            <p:cNvSpPr txBox="1"/>
            <p:nvPr/>
          </p:nvSpPr>
          <p:spPr>
            <a:xfrm>
              <a:off x="7538435" y="299997"/>
              <a:ext cx="867545" cy="3231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 algn="r">
                <a:lnSpc>
                  <a:spcPts val="900"/>
                </a:lnSpc>
                <a:defRPr sz="1100" b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pt-BR" dirty="0"/>
                <a:t>Container</a:t>
              </a:r>
            </a:p>
            <a:p>
              <a:r>
                <a:rPr lang="pt-BR" dirty="0"/>
                <a:t>Dispersão</a:t>
              </a:r>
            </a:p>
          </p:txBody>
        </p:sp>
        <p:sp>
          <p:nvSpPr>
            <p:cNvPr id="108" name="Forma livre 107"/>
            <p:cNvSpPr/>
            <p:nvPr/>
          </p:nvSpPr>
          <p:spPr>
            <a:xfrm>
              <a:off x="6817970" y="1713623"/>
              <a:ext cx="682639" cy="221226"/>
            </a:xfrm>
            <a:custGeom>
              <a:avLst/>
              <a:gdLst>
                <a:gd name="connsiteX0" fmla="*/ 0 w 682639"/>
                <a:gd name="connsiteY0" fmla="*/ 151697 h 265471"/>
                <a:gd name="connsiteX1" fmla="*/ 231760 w 682639"/>
                <a:gd name="connsiteY1" fmla="*/ 265471 h 265471"/>
                <a:gd name="connsiteX2" fmla="*/ 682639 w 682639"/>
                <a:gd name="connsiteY2" fmla="*/ 0 h 26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639" h="265471">
                  <a:moveTo>
                    <a:pt x="0" y="151697"/>
                  </a:moveTo>
                  <a:lnTo>
                    <a:pt x="231760" y="265471"/>
                  </a:lnTo>
                  <a:lnTo>
                    <a:pt x="682639" y="0"/>
                  </a:lnTo>
                </a:path>
              </a:pathLst>
            </a:custGeom>
            <a:noFill/>
            <a:ln>
              <a:solidFill>
                <a:srgbClr val="FFF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Forma livre 108"/>
            <p:cNvSpPr/>
            <p:nvPr/>
          </p:nvSpPr>
          <p:spPr>
            <a:xfrm>
              <a:off x="6780045" y="1752249"/>
              <a:ext cx="792199" cy="235272"/>
            </a:xfrm>
            <a:custGeom>
              <a:avLst/>
              <a:gdLst>
                <a:gd name="connsiteX0" fmla="*/ 0 w 792199"/>
                <a:gd name="connsiteY0" fmla="*/ 130628 h 282326"/>
                <a:gd name="connsiteX1" fmla="*/ 311823 w 792199"/>
                <a:gd name="connsiteY1" fmla="*/ 282326 h 282326"/>
                <a:gd name="connsiteX2" fmla="*/ 792199 w 792199"/>
                <a:gd name="connsiteY2" fmla="*/ 0 h 28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2199" h="282326">
                  <a:moveTo>
                    <a:pt x="0" y="130628"/>
                  </a:moveTo>
                  <a:lnTo>
                    <a:pt x="311823" y="282326"/>
                  </a:lnTo>
                  <a:lnTo>
                    <a:pt x="792199" y="0"/>
                  </a:lnTo>
                </a:path>
              </a:pathLst>
            </a:custGeom>
            <a:noFill/>
            <a:ln>
              <a:solidFill>
                <a:srgbClr val="FFF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Cubo 109"/>
            <p:cNvSpPr/>
            <p:nvPr/>
          </p:nvSpPr>
          <p:spPr>
            <a:xfrm>
              <a:off x="6469038" y="1489881"/>
              <a:ext cx="427634" cy="435966"/>
            </a:xfrm>
            <a:prstGeom prst="cube">
              <a:avLst>
                <a:gd name="adj" fmla="val 40094"/>
              </a:avLst>
            </a:prstGeom>
            <a:solidFill>
              <a:srgbClr val="FFFF00"/>
            </a:solidFill>
            <a:ln>
              <a:solidFill>
                <a:schemeClr val="tx2">
                  <a:lumMod val="50000"/>
                </a:schemeClr>
              </a:solidFill>
            </a:ln>
            <a:scene3d>
              <a:camera prst="perspectiveContrastingLeftFacing" fov="1500000">
                <a:rot lat="2769904" lon="2263141" rev="9407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Cubo 110"/>
            <p:cNvSpPr/>
            <p:nvPr/>
          </p:nvSpPr>
          <p:spPr>
            <a:xfrm>
              <a:off x="7300285" y="1405246"/>
              <a:ext cx="696036" cy="449432"/>
            </a:xfrm>
            <a:prstGeom prst="cube">
              <a:avLst>
                <a:gd name="adj" fmla="val 57709"/>
              </a:avLst>
            </a:prstGeom>
            <a:solidFill>
              <a:srgbClr val="FFFF00"/>
            </a:solidFill>
            <a:ln>
              <a:solidFill>
                <a:schemeClr val="tx2">
                  <a:lumMod val="50000"/>
                </a:schemeClr>
              </a:solidFill>
            </a:ln>
            <a:scene3d>
              <a:camera prst="perspectiveContrastingLeftFacing" fov="1500000">
                <a:rot lat="2769904" lon="2263141" rev="9407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Cubo 111"/>
            <p:cNvSpPr/>
            <p:nvPr/>
          </p:nvSpPr>
          <p:spPr>
            <a:xfrm>
              <a:off x="6405014" y="1815456"/>
              <a:ext cx="315380" cy="339224"/>
            </a:xfrm>
            <a:prstGeom prst="cube">
              <a:avLst>
                <a:gd name="adj" fmla="val 40094"/>
              </a:avLst>
            </a:prstGeom>
            <a:solidFill>
              <a:srgbClr val="FFFF00"/>
            </a:solidFill>
            <a:ln>
              <a:solidFill>
                <a:schemeClr val="tx2">
                  <a:lumMod val="50000"/>
                </a:schemeClr>
              </a:solidFill>
            </a:ln>
            <a:scene3d>
              <a:camera prst="perspectiveContrastingLeftFacing" fov="1500000">
                <a:rot lat="2769904" lon="2263141" rev="9407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Forma livre 112"/>
            <p:cNvSpPr/>
            <p:nvPr/>
          </p:nvSpPr>
          <p:spPr>
            <a:xfrm>
              <a:off x="6778832" y="1769755"/>
              <a:ext cx="73230" cy="1753259"/>
            </a:xfrm>
            <a:custGeom>
              <a:avLst/>
              <a:gdLst>
                <a:gd name="connsiteX0" fmla="*/ 0 w 0"/>
                <a:gd name="connsiteY0" fmla="*/ 3277590 h 3277590"/>
                <a:gd name="connsiteX1" fmla="*/ 0 w 0"/>
                <a:gd name="connsiteY1" fmla="*/ 0 h 327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277590">
                  <a:moveTo>
                    <a:pt x="0" y="327759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Forma livre 113"/>
            <p:cNvSpPr/>
            <p:nvPr/>
          </p:nvSpPr>
          <p:spPr>
            <a:xfrm>
              <a:off x="6533227" y="1991062"/>
              <a:ext cx="45719" cy="1287048"/>
            </a:xfrm>
            <a:custGeom>
              <a:avLst/>
              <a:gdLst>
                <a:gd name="connsiteX0" fmla="*/ 0 w 0"/>
                <a:gd name="connsiteY0" fmla="*/ 3277590 h 3277590"/>
                <a:gd name="connsiteX1" fmla="*/ 0 w 0"/>
                <a:gd name="connsiteY1" fmla="*/ 0 h 327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277590">
                  <a:moveTo>
                    <a:pt x="0" y="327759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CaixaDeTexto 114"/>
            <p:cNvSpPr txBox="1"/>
            <p:nvPr/>
          </p:nvSpPr>
          <p:spPr>
            <a:xfrm>
              <a:off x="5717027" y="3148864"/>
              <a:ext cx="843501" cy="3231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 sz="1100" b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algn="r">
                <a:lnSpc>
                  <a:spcPts val="900"/>
                </a:lnSpc>
              </a:pPr>
              <a:r>
                <a:rPr lang="pt-BR" dirty="0"/>
                <a:t>Container</a:t>
              </a:r>
            </a:p>
            <a:p>
              <a:pPr algn="r">
                <a:lnSpc>
                  <a:spcPts val="900"/>
                </a:lnSpc>
              </a:pPr>
              <a:r>
                <a:rPr lang="pt-BR" dirty="0" smtClean="0"/>
                <a:t>Trilho</a:t>
              </a:r>
              <a:endParaRPr lang="pt-BR" dirty="0"/>
            </a:p>
          </p:txBody>
        </p:sp>
        <p:sp>
          <p:nvSpPr>
            <p:cNvPr id="116" name="Forma livre 115"/>
            <p:cNvSpPr/>
            <p:nvPr/>
          </p:nvSpPr>
          <p:spPr>
            <a:xfrm>
              <a:off x="7827621" y="1669144"/>
              <a:ext cx="45719" cy="1626258"/>
            </a:xfrm>
            <a:custGeom>
              <a:avLst/>
              <a:gdLst>
                <a:gd name="connsiteX0" fmla="*/ 0 w 0"/>
                <a:gd name="connsiteY0" fmla="*/ 3277590 h 3277590"/>
                <a:gd name="connsiteX1" fmla="*/ 0 w 0"/>
                <a:gd name="connsiteY1" fmla="*/ 0 h 327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277590">
                  <a:moveTo>
                    <a:pt x="0" y="327759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CaixaDeTexto 116"/>
            <p:cNvSpPr txBox="1"/>
            <p:nvPr/>
          </p:nvSpPr>
          <p:spPr>
            <a:xfrm>
              <a:off x="6750162" y="5265260"/>
              <a:ext cx="2435282" cy="21773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 algn="r">
                <a:lnSpc>
                  <a:spcPts val="900"/>
                </a:lnSpc>
                <a:defRPr sz="1100" b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algn="l"/>
              <a:r>
                <a:rPr lang="pt-BR" dirty="0" smtClean="0"/>
                <a:t>Caminho percorrido pelos cabos de FO</a:t>
              </a:r>
              <a:endParaRPr lang="pt-BR" dirty="0"/>
            </a:p>
          </p:txBody>
        </p:sp>
      </p:grpSp>
      <p:sp>
        <p:nvSpPr>
          <p:cNvPr id="31" name="TextBox 6"/>
          <p:cNvSpPr txBox="1">
            <a:spLocks noChangeArrowheads="1"/>
          </p:cNvSpPr>
          <p:nvPr/>
        </p:nvSpPr>
        <p:spPr bwMode="auto">
          <a:xfrm>
            <a:off x="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pt-BR" sz="2800" dirty="0" smtClean="0">
                <a:latin typeface="Futura Medium" pitchFamily="34" charset="0"/>
              </a:rPr>
              <a:t>Carnaval Rio de Janeiro</a:t>
            </a:r>
            <a:endParaRPr lang="pt-BR" sz="2800" dirty="0">
              <a:latin typeface="Futura Medium" charset="0"/>
            </a:endParaRPr>
          </a:p>
        </p:txBody>
      </p:sp>
      <p:cxnSp>
        <p:nvCxnSpPr>
          <p:cNvPr id="118" name="Conector reto 117"/>
          <p:cNvCxnSpPr/>
          <p:nvPr/>
        </p:nvCxnSpPr>
        <p:spPr>
          <a:xfrm>
            <a:off x="6373327" y="4962571"/>
            <a:ext cx="432048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/>
          <p:cNvCxnSpPr/>
          <p:nvPr/>
        </p:nvCxnSpPr>
        <p:spPr>
          <a:xfrm>
            <a:off x="6192494" y="1335621"/>
            <a:ext cx="313081" cy="12646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 flipV="1">
            <a:off x="6127721" y="1308714"/>
            <a:ext cx="108012" cy="45719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0" name="Conector reto 119"/>
          <p:cNvCxnSpPr>
            <a:stCxn id="125" idx="1"/>
          </p:cNvCxnSpPr>
          <p:nvPr/>
        </p:nvCxnSpPr>
        <p:spPr>
          <a:xfrm flipH="1">
            <a:off x="6815436" y="1100521"/>
            <a:ext cx="587370" cy="23510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6812400" y="1335620"/>
            <a:ext cx="390881" cy="14551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 flipH="1">
            <a:off x="7191103" y="1406867"/>
            <a:ext cx="175041" cy="7922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Elipse 124"/>
          <p:cNvSpPr/>
          <p:nvPr/>
        </p:nvSpPr>
        <p:spPr>
          <a:xfrm flipV="1">
            <a:off x="7386988" y="1061497"/>
            <a:ext cx="108012" cy="45719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06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pt-BR" sz="2800" dirty="0" smtClean="0">
                <a:latin typeface="Futura Medium" pitchFamily="34" charset="0"/>
              </a:rPr>
              <a:t>Carnaval Rio de Janeiro – </a:t>
            </a:r>
            <a:r>
              <a:rPr lang="pt-BR" sz="2400" dirty="0" smtClean="0">
                <a:latin typeface="Futura Medium" pitchFamily="34" charset="0"/>
              </a:rPr>
              <a:t>Mapa de Cobertura</a:t>
            </a:r>
            <a:endParaRPr lang="pt-BR" sz="2400" dirty="0">
              <a:latin typeface="Futura Medium" charset="0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69117"/>
            <a:ext cx="6853465" cy="4480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 descr="C:\Program Files (x86)\Microsoft Office\MEDIA\OFFICE14\Bullets\BD15170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2557730"/>
            <a:ext cx="1143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CaixaDeTexto 29"/>
          <p:cNvSpPr txBox="1"/>
          <p:nvPr/>
        </p:nvSpPr>
        <p:spPr>
          <a:xfrm>
            <a:off x="247532" y="987574"/>
            <a:ext cx="1032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 smtClean="0"/>
              <a:t>1 – </a:t>
            </a:r>
            <a:r>
              <a:rPr lang="pt-BR" sz="1050" dirty="0" err="1" smtClean="0"/>
              <a:t>Microlink</a:t>
            </a:r>
            <a:r>
              <a:rPr lang="pt-BR" sz="1050" dirty="0" smtClean="0"/>
              <a:t> 1</a:t>
            </a:r>
          </a:p>
        </p:txBody>
      </p:sp>
      <p:sp>
        <p:nvSpPr>
          <p:cNvPr id="114" name="CaixaDeTexto 29"/>
          <p:cNvSpPr txBox="1"/>
          <p:nvPr/>
        </p:nvSpPr>
        <p:spPr>
          <a:xfrm>
            <a:off x="247531" y="1267970"/>
            <a:ext cx="1032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2</a:t>
            </a:r>
            <a:r>
              <a:rPr lang="pt-BR" sz="1050" dirty="0" smtClean="0"/>
              <a:t> – </a:t>
            </a:r>
            <a:r>
              <a:rPr lang="pt-BR" sz="1050" dirty="0" err="1" smtClean="0"/>
              <a:t>Microlink</a:t>
            </a:r>
            <a:r>
              <a:rPr lang="pt-BR" sz="1050" dirty="0" smtClean="0"/>
              <a:t> 2</a:t>
            </a:r>
          </a:p>
        </p:txBody>
      </p:sp>
      <p:sp>
        <p:nvSpPr>
          <p:cNvPr id="115" name="CaixaDeTexto 29"/>
          <p:cNvSpPr txBox="1"/>
          <p:nvPr/>
        </p:nvSpPr>
        <p:spPr>
          <a:xfrm>
            <a:off x="247531" y="1544969"/>
            <a:ext cx="1032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 smtClean="0"/>
              <a:t>3 – </a:t>
            </a:r>
            <a:r>
              <a:rPr lang="pt-BR" sz="1050" dirty="0" err="1" smtClean="0"/>
              <a:t>Microlink</a:t>
            </a:r>
            <a:r>
              <a:rPr lang="pt-BR" sz="1050" dirty="0" smtClean="0"/>
              <a:t> 3</a:t>
            </a:r>
          </a:p>
        </p:txBody>
      </p:sp>
      <p:sp>
        <p:nvSpPr>
          <p:cNvPr id="116" name="CaixaDeTexto 29"/>
          <p:cNvSpPr txBox="1"/>
          <p:nvPr/>
        </p:nvSpPr>
        <p:spPr>
          <a:xfrm>
            <a:off x="247531" y="1821968"/>
            <a:ext cx="1032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4</a:t>
            </a:r>
            <a:r>
              <a:rPr lang="pt-BR" sz="1050" dirty="0" smtClean="0"/>
              <a:t> – </a:t>
            </a:r>
            <a:r>
              <a:rPr lang="pt-BR" sz="1050" dirty="0" err="1" smtClean="0"/>
              <a:t>Microlink</a:t>
            </a:r>
            <a:r>
              <a:rPr lang="pt-BR" sz="1050" dirty="0" smtClean="0"/>
              <a:t> 4</a:t>
            </a:r>
          </a:p>
        </p:txBody>
      </p:sp>
      <p:sp>
        <p:nvSpPr>
          <p:cNvPr id="117" name="CaixaDeTexto 29"/>
          <p:cNvSpPr txBox="1"/>
          <p:nvPr/>
        </p:nvSpPr>
        <p:spPr>
          <a:xfrm>
            <a:off x="247531" y="2098967"/>
            <a:ext cx="1032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 smtClean="0"/>
              <a:t>5 – </a:t>
            </a:r>
            <a:r>
              <a:rPr lang="pt-BR" sz="1050" dirty="0" err="1" smtClean="0"/>
              <a:t>Microlink</a:t>
            </a:r>
            <a:r>
              <a:rPr lang="pt-BR" sz="1050" dirty="0" smtClean="0"/>
              <a:t> 5</a:t>
            </a:r>
          </a:p>
        </p:txBody>
      </p:sp>
      <p:sp>
        <p:nvSpPr>
          <p:cNvPr id="118" name="CaixaDeTexto 29"/>
          <p:cNvSpPr txBox="1"/>
          <p:nvPr/>
        </p:nvSpPr>
        <p:spPr>
          <a:xfrm>
            <a:off x="246487" y="2373167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6</a:t>
            </a:r>
            <a:r>
              <a:rPr lang="pt-BR" sz="1050" dirty="0" smtClean="0"/>
              <a:t> – </a:t>
            </a:r>
            <a:r>
              <a:rPr lang="pt-BR" sz="1050" dirty="0" err="1" smtClean="0"/>
              <a:t>Cam</a:t>
            </a:r>
            <a:r>
              <a:rPr lang="pt-BR" sz="1050" dirty="0" smtClean="0"/>
              <a:t> Trilho</a:t>
            </a:r>
          </a:p>
        </p:txBody>
      </p:sp>
      <p:sp>
        <p:nvSpPr>
          <p:cNvPr id="119" name="CaixaDeTexto 29"/>
          <p:cNvSpPr txBox="1"/>
          <p:nvPr/>
        </p:nvSpPr>
        <p:spPr>
          <a:xfrm>
            <a:off x="246487" y="2674560"/>
            <a:ext cx="1168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 smtClean="0"/>
              <a:t>7 – </a:t>
            </a:r>
            <a:r>
              <a:rPr lang="pt-BR" sz="1050" dirty="0" err="1" smtClean="0"/>
              <a:t>Steady</a:t>
            </a:r>
            <a:r>
              <a:rPr lang="pt-BR" sz="1050" dirty="0" smtClean="0"/>
              <a:t> </a:t>
            </a:r>
            <a:r>
              <a:rPr lang="pt-BR" sz="1050" dirty="0" err="1" smtClean="0"/>
              <a:t>Cam</a:t>
            </a:r>
            <a:r>
              <a:rPr lang="pt-BR" sz="1050" dirty="0" smtClean="0"/>
              <a:t> 1</a:t>
            </a:r>
          </a:p>
        </p:txBody>
      </p:sp>
      <p:sp>
        <p:nvSpPr>
          <p:cNvPr id="120" name="CaixaDeTexto 29"/>
          <p:cNvSpPr txBox="1"/>
          <p:nvPr/>
        </p:nvSpPr>
        <p:spPr>
          <a:xfrm>
            <a:off x="246487" y="2948760"/>
            <a:ext cx="1168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8</a:t>
            </a:r>
            <a:r>
              <a:rPr lang="pt-BR" sz="1050" dirty="0" smtClean="0"/>
              <a:t> – </a:t>
            </a:r>
            <a:r>
              <a:rPr lang="pt-BR" sz="1050" dirty="0" err="1" smtClean="0"/>
              <a:t>Steady</a:t>
            </a:r>
            <a:r>
              <a:rPr lang="pt-BR" sz="1050" dirty="0" smtClean="0"/>
              <a:t> </a:t>
            </a:r>
            <a:r>
              <a:rPr lang="pt-BR" sz="1050" dirty="0" err="1" smtClean="0"/>
              <a:t>Cam</a:t>
            </a:r>
            <a:r>
              <a:rPr lang="pt-BR" sz="1050" dirty="0" smtClean="0"/>
              <a:t> 2</a:t>
            </a:r>
          </a:p>
        </p:txBody>
      </p:sp>
      <p:sp>
        <p:nvSpPr>
          <p:cNvPr id="121" name="CaixaDeTexto 29"/>
          <p:cNvSpPr txBox="1"/>
          <p:nvPr/>
        </p:nvSpPr>
        <p:spPr>
          <a:xfrm>
            <a:off x="246487" y="3231955"/>
            <a:ext cx="1032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 smtClean="0"/>
              <a:t>9 – </a:t>
            </a:r>
            <a:r>
              <a:rPr lang="pt-BR" sz="1050" dirty="0" err="1" smtClean="0"/>
              <a:t>Microlink</a:t>
            </a:r>
            <a:r>
              <a:rPr lang="pt-BR" sz="1050" dirty="0" smtClean="0"/>
              <a:t> 7</a:t>
            </a:r>
          </a:p>
        </p:txBody>
      </p:sp>
      <p:sp>
        <p:nvSpPr>
          <p:cNvPr id="122" name="CaixaDeTexto 29"/>
          <p:cNvSpPr txBox="1"/>
          <p:nvPr/>
        </p:nvSpPr>
        <p:spPr>
          <a:xfrm>
            <a:off x="246487" y="3508954"/>
            <a:ext cx="1104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 smtClean="0"/>
              <a:t>10 – </a:t>
            </a:r>
            <a:r>
              <a:rPr lang="pt-BR" sz="1050" dirty="0" err="1" smtClean="0"/>
              <a:t>Microlink</a:t>
            </a:r>
            <a:r>
              <a:rPr lang="pt-BR" sz="1050" dirty="0" smtClean="0"/>
              <a:t> 8</a:t>
            </a:r>
          </a:p>
        </p:txBody>
      </p:sp>
      <p:sp>
        <p:nvSpPr>
          <p:cNvPr id="123" name="CaixaDeTexto 29"/>
          <p:cNvSpPr txBox="1"/>
          <p:nvPr/>
        </p:nvSpPr>
        <p:spPr>
          <a:xfrm>
            <a:off x="246487" y="3792149"/>
            <a:ext cx="10134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 smtClean="0"/>
              <a:t>11 – </a:t>
            </a:r>
            <a:r>
              <a:rPr lang="pt-BR" sz="1050" dirty="0" err="1" smtClean="0"/>
              <a:t>Globocop</a:t>
            </a:r>
            <a:endParaRPr lang="pt-BR" sz="1050" dirty="0" smtClean="0"/>
          </a:p>
        </p:txBody>
      </p:sp>
      <p:sp>
        <p:nvSpPr>
          <p:cNvPr id="124" name="CaixaDeTexto 29"/>
          <p:cNvSpPr txBox="1"/>
          <p:nvPr/>
        </p:nvSpPr>
        <p:spPr>
          <a:xfrm>
            <a:off x="250208" y="703174"/>
            <a:ext cx="9316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 smtClean="0"/>
              <a:t>Designações:</a:t>
            </a:r>
          </a:p>
        </p:txBody>
      </p:sp>
      <p:sp>
        <p:nvSpPr>
          <p:cNvPr id="2" name="Retângulo de cantos arredondados 1"/>
          <p:cNvSpPr/>
          <p:nvPr/>
        </p:nvSpPr>
        <p:spPr>
          <a:xfrm>
            <a:off x="179512" y="703174"/>
            <a:ext cx="1235885" cy="3380744"/>
          </a:xfrm>
          <a:prstGeom prst="roundRect">
            <a:avLst/>
          </a:prstGeom>
          <a:noFill/>
          <a:ln w="6350">
            <a:solidFill>
              <a:srgbClr val="BE4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09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pt-BR" sz="2800" dirty="0" smtClean="0">
                <a:latin typeface="Futura Medium" pitchFamily="34" charset="0"/>
              </a:rPr>
              <a:t>Carnaval Rio de Janeiro - </a:t>
            </a:r>
            <a:r>
              <a:rPr lang="pt-BR" sz="2400" dirty="0" smtClean="0">
                <a:latin typeface="Futura Medium" pitchFamily="34" charset="0"/>
              </a:rPr>
              <a:t>Espectro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4" name="Trapezoide 347"/>
          <p:cNvSpPr/>
          <p:nvPr/>
        </p:nvSpPr>
        <p:spPr>
          <a:xfrm>
            <a:off x="4998193" y="4269957"/>
            <a:ext cx="720081" cy="432047"/>
          </a:xfrm>
          <a:prstGeom prst="trapezoid">
            <a:avLst>
              <a:gd name="adj" fmla="val 7594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Globocop</a:t>
            </a:r>
            <a:endParaRPr lang="pt-BR" sz="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rapezoide 347"/>
          <p:cNvSpPr/>
          <p:nvPr/>
        </p:nvSpPr>
        <p:spPr>
          <a:xfrm>
            <a:off x="4090610" y="4306068"/>
            <a:ext cx="358111" cy="397285"/>
          </a:xfrm>
          <a:prstGeom prst="trapezoid">
            <a:avLst>
              <a:gd name="adj" fmla="val 7594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800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RF 5</a:t>
            </a:r>
            <a:endParaRPr lang="pt-BR" sz="800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rapezoide 347"/>
          <p:cNvSpPr/>
          <p:nvPr/>
        </p:nvSpPr>
        <p:spPr>
          <a:xfrm>
            <a:off x="3733580" y="4303719"/>
            <a:ext cx="347680" cy="397285"/>
          </a:xfrm>
          <a:prstGeom prst="trapezoid">
            <a:avLst>
              <a:gd name="adj" fmla="val 7594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800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RF 4</a:t>
            </a:r>
            <a:endParaRPr lang="pt-BR" sz="800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rapezoide 347"/>
          <p:cNvSpPr/>
          <p:nvPr/>
        </p:nvSpPr>
        <p:spPr>
          <a:xfrm>
            <a:off x="3370267" y="4306070"/>
            <a:ext cx="358112" cy="397285"/>
          </a:xfrm>
          <a:prstGeom prst="trapezoid">
            <a:avLst>
              <a:gd name="adj" fmla="val 7594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800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RF 3</a:t>
            </a:r>
            <a:endParaRPr lang="pt-BR" sz="800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rapezoide 347"/>
          <p:cNvSpPr/>
          <p:nvPr/>
        </p:nvSpPr>
        <p:spPr>
          <a:xfrm>
            <a:off x="3002991" y="4306070"/>
            <a:ext cx="361589" cy="397285"/>
          </a:xfrm>
          <a:prstGeom prst="trapezoid">
            <a:avLst>
              <a:gd name="adj" fmla="val 7594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800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RF 2</a:t>
            </a:r>
            <a:endParaRPr lang="pt-BR" sz="800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rapezoide 347"/>
          <p:cNvSpPr/>
          <p:nvPr/>
        </p:nvSpPr>
        <p:spPr>
          <a:xfrm>
            <a:off x="2679016" y="4303718"/>
            <a:ext cx="285100" cy="397285"/>
          </a:xfrm>
          <a:prstGeom prst="trapezoid">
            <a:avLst>
              <a:gd name="adj" fmla="val 7594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Cam</a:t>
            </a:r>
            <a:r>
              <a:rPr lang="pt-BR" sz="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5</a:t>
            </a:r>
            <a:endParaRPr lang="pt-BR" sz="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rapezoide 347"/>
          <p:cNvSpPr/>
          <p:nvPr/>
        </p:nvSpPr>
        <p:spPr>
          <a:xfrm>
            <a:off x="2286381" y="4303717"/>
            <a:ext cx="361587" cy="397285"/>
          </a:xfrm>
          <a:prstGeom prst="trapezoid">
            <a:avLst>
              <a:gd name="adj" fmla="val 7594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Con</a:t>
            </a:r>
            <a:endParaRPr lang="pt-BR" sz="8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3</a:t>
            </a:r>
            <a:endParaRPr lang="pt-BR" sz="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rapezoide 347"/>
          <p:cNvSpPr/>
          <p:nvPr/>
        </p:nvSpPr>
        <p:spPr>
          <a:xfrm>
            <a:off x="1964712" y="4301307"/>
            <a:ext cx="285099" cy="397285"/>
          </a:xfrm>
          <a:prstGeom prst="trapezoid">
            <a:avLst>
              <a:gd name="adj" fmla="val 7594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Dis</a:t>
            </a:r>
            <a:endParaRPr lang="pt-BR" sz="8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2</a:t>
            </a:r>
            <a:endParaRPr lang="pt-BR" sz="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rapezoide 347"/>
          <p:cNvSpPr/>
          <p:nvPr/>
        </p:nvSpPr>
        <p:spPr>
          <a:xfrm>
            <a:off x="1600986" y="4301306"/>
            <a:ext cx="354634" cy="397285"/>
          </a:xfrm>
          <a:prstGeom prst="trapezoid">
            <a:avLst>
              <a:gd name="adj" fmla="val 7594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Con</a:t>
            </a:r>
            <a:endParaRPr lang="pt-BR" sz="8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2</a:t>
            </a:r>
            <a:endParaRPr lang="pt-BR" sz="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rapezoide 347"/>
          <p:cNvSpPr/>
          <p:nvPr/>
        </p:nvSpPr>
        <p:spPr>
          <a:xfrm>
            <a:off x="1266953" y="4301305"/>
            <a:ext cx="278145" cy="397285"/>
          </a:xfrm>
          <a:prstGeom prst="trapezoid">
            <a:avLst>
              <a:gd name="adj" fmla="val 7594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Dis</a:t>
            </a:r>
            <a:endParaRPr lang="pt-BR" sz="8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1</a:t>
            </a:r>
            <a:endParaRPr lang="pt-BR" sz="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rapezoide 347"/>
          <p:cNvSpPr/>
          <p:nvPr/>
        </p:nvSpPr>
        <p:spPr>
          <a:xfrm>
            <a:off x="872438" y="4300735"/>
            <a:ext cx="358111" cy="397285"/>
          </a:xfrm>
          <a:prstGeom prst="trapezoid">
            <a:avLst>
              <a:gd name="adj" fmla="val 7594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Con</a:t>
            </a:r>
            <a:endParaRPr lang="pt-BR" sz="8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</a:t>
            </a:r>
            <a:endParaRPr lang="pt-BR" sz="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1134207" y="793447"/>
            <a:ext cx="2045108" cy="1869188"/>
            <a:chOff x="1871700" y="1358770"/>
            <a:chExt cx="3808951" cy="3434862"/>
          </a:xfrm>
        </p:grpSpPr>
        <p:pic>
          <p:nvPicPr>
            <p:cNvPr id="16" name="Imagem 15" descr="Imagem4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1700" y="1358770"/>
              <a:ext cx="1918741" cy="34348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Imagem 16" descr="Imagem4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3761910" y="1358770"/>
              <a:ext cx="1918741" cy="34348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Imagem 17" descr="Imagem3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1840" y="1403775"/>
              <a:ext cx="1259174" cy="72683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9" name="Conector reto 18"/>
          <p:cNvCxnSpPr/>
          <p:nvPr/>
        </p:nvCxnSpPr>
        <p:spPr>
          <a:xfrm>
            <a:off x="1048096" y="4631444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2467839" y="4631444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1766302" y="4631444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3909014" y="4631444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3190808" y="4631444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4631982" y="4631444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5352570" y="4631444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6075538" y="4631444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688993" y="4631444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>
            <a:off x="2103974" y="4631444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1407199" y="4631444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3549911" y="4631444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>
            <a:off x="2829324" y="4631444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4271794" y="4631444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4993466" y="4631444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5716435" y="4631444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o 501"/>
          <p:cNvGrpSpPr/>
          <p:nvPr/>
        </p:nvGrpSpPr>
        <p:grpSpPr>
          <a:xfrm>
            <a:off x="1254406" y="4680591"/>
            <a:ext cx="515729" cy="45719"/>
            <a:chOff x="1358823" y="2261025"/>
            <a:chExt cx="3591030" cy="144016"/>
          </a:xfrm>
        </p:grpSpPr>
        <p:cxnSp>
          <p:nvCxnSpPr>
            <p:cNvPr id="37" name="Conector reto 36"/>
            <p:cNvCxnSpPr/>
            <p:nvPr/>
          </p:nvCxnSpPr>
          <p:spPr>
            <a:xfrm>
              <a:off x="1717926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>
              <a:off x="3154338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>
              <a:off x="2436132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>
              <a:off x="4590750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>
              <a:off x="3872544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>
              <a:off x="135882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>
              <a:off x="2795235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>
              <a:off x="2077029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>
              <a:off x="4231647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>
              <a:off x="3513441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>
              <a:off x="494985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upo 502"/>
          <p:cNvGrpSpPr/>
          <p:nvPr/>
        </p:nvGrpSpPr>
        <p:grpSpPr>
          <a:xfrm>
            <a:off x="738997" y="4680591"/>
            <a:ext cx="515729" cy="45719"/>
            <a:chOff x="1358823" y="2261025"/>
            <a:chExt cx="3591030" cy="144016"/>
          </a:xfrm>
        </p:grpSpPr>
        <p:cxnSp>
          <p:nvCxnSpPr>
            <p:cNvPr id="49" name="Conector reto 48"/>
            <p:cNvCxnSpPr/>
            <p:nvPr/>
          </p:nvCxnSpPr>
          <p:spPr>
            <a:xfrm>
              <a:off x="1717926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>
              <a:off x="3154338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>
              <a:off x="2436132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>
              <a:off x="4590750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/>
            <p:cNvCxnSpPr/>
            <p:nvPr/>
          </p:nvCxnSpPr>
          <p:spPr>
            <a:xfrm>
              <a:off x="3872544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/>
            <p:cNvCxnSpPr/>
            <p:nvPr/>
          </p:nvCxnSpPr>
          <p:spPr>
            <a:xfrm>
              <a:off x="135882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/>
            <p:cNvCxnSpPr/>
            <p:nvPr/>
          </p:nvCxnSpPr>
          <p:spPr>
            <a:xfrm>
              <a:off x="2795235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/>
            <p:nvPr/>
          </p:nvCxnSpPr>
          <p:spPr>
            <a:xfrm>
              <a:off x="2077029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to 56"/>
            <p:cNvCxnSpPr/>
            <p:nvPr/>
          </p:nvCxnSpPr>
          <p:spPr>
            <a:xfrm>
              <a:off x="4231647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to 57"/>
            <p:cNvCxnSpPr/>
            <p:nvPr/>
          </p:nvCxnSpPr>
          <p:spPr>
            <a:xfrm>
              <a:off x="3513441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/>
            <p:cNvCxnSpPr/>
            <p:nvPr/>
          </p:nvCxnSpPr>
          <p:spPr>
            <a:xfrm>
              <a:off x="494985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o 503"/>
          <p:cNvGrpSpPr/>
          <p:nvPr/>
        </p:nvGrpSpPr>
        <p:grpSpPr>
          <a:xfrm>
            <a:off x="2285224" y="4680591"/>
            <a:ext cx="515729" cy="45719"/>
            <a:chOff x="1358823" y="2261025"/>
            <a:chExt cx="3591030" cy="144016"/>
          </a:xfrm>
        </p:grpSpPr>
        <p:cxnSp>
          <p:nvCxnSpPr>
            <p:cNvPr id="61" name="Conector reto 60"/>
            <p:cNvCxnSpPr/>
            <p:nvPr/>
          </p:nvCxnSpPr>
          <p:spPr>
            <a:xfrm>
              <a:off x="1717926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/>
            <p:nvPr/>
          </p:nvCxnSpPr>
          <p:spPr>
            <a:xfrm>
              <a:off x="3154338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/>
            <p:cNvCxnSpPr/>
            <p:nvPr/>
          </p:nvCxnSpPr>
          <p:spPr>
            <a:xfrm>
              <a:off x="2436132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/>
            <p:cNvCxnSpPr/>
            <p:nvPr/>
          </p:nvCxnSpPr>
          <p:spPr>
            <a:xfrm>
              <a:off x="4590750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to 64"/>
            <p:cNvCxnSpPr/>
            <p:nvPr/>
          </p:nvCxnSpPr>
          <p:spPr>
            <a:xfrm>
              <a:off x="3872544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to 65"/>
            <p:cNvCxnSpPr/>
            <p:nvPr/>
          </p:nvCxnSpPr>
          <p:spPr>
            <a:xfrm>
              <a:off x="135882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/>
            <p:cNvCxnSpPr/>
            <p:nvPr/>
          </p:nvCxnSpPr>
          <p:spPr>
            <a:xfrm>
              <a:off x="2795235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/>
            <p:nvPr/>
          </p:nvCxnSpPr>
          <p:spPr>
            <a:xfrm>
              <a:off x="2077029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/>
            <p:nvPr/>
          </p:nvCxnSpPr>
          <p:spPr>
            <a:xfrm>
              <a:off x="4231647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/>
            <p:cNvCxnSpPr/>
            <p:nvPr/>
          </p:nvCxnSpPr>
          <p:spPr>
            <a:xfrm>
              <a:off x="3513441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/>
            <p:nvPr/>
          </p:nvCxnSpPr>
          <p:spPr>
            <a:xfrm>
              <a:off x="494985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upo 504"/>
          <p:cNvGrpSpPr/>
          <p:nvPr/>
        </p:nvGrpSpPr>
        <p:grpSpPr>
          <a:xfrm>
            <a:off x="1769815" y="4680591"/>
            <a:ext cx="515729" cy="45719"/>
            <a:chOff x="1358823" y="2261025"/>
            <a:chExt cx="3591030" cy="144016"/>
          </a:xfrm>
        </p:grpSpPr>
        <p:cxnSp>
          <p:nvCxnSpPr>
            <p:cNvPr id="73" name="Conector reto 72"/>
            <p:cNvCxnSpPr/>
            <p:nvPr/>
          </p:nvCxnSpPr>
          <p:spPr>
            <a:xfrm>
              <a:off x="1717926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/>
            <p:cNvCxnSpPr/>
            <p:nvPr/>
          </p:nvCxnSpPr>
          <p:spPr>
            <a:xfrm>
              <a:off x="3154338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to 74"/>
            <p:cNvCxnSpPr/>
            <p:nvPr/>
          </p:nvCxnSpPr>
          <p:spPr>
            <a:xfrm>
              <a:off x="2436132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to 75"/>
            <p:cNvCxnSpPr/>
            <p:nvPr/>
          </p:nvCxnSpPr>
          <p:spPr>
            <a:xfrm>
              <a:off x="4590750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/>
            <p:cNvCxnSpPr/>
            <p:nvPr/>
          </p:nvCxnSpPr>
          <p:spPr>
            <a:xfrm>
              <a:off x="3872544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/>
            <p:cNvCxnSpPr/>
            <p:nvPr/>
          </p:nvCxnSpPr>
          <p:spPr>
            <a:xfrm>
              <a:off x="135882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/>
            <p:cNvCxnSpPr/>
            <p:nvPr/>
          </p:nvCxnSpPr>
          <p:spPr>
            <a:xfrm>
              <a:off x="2795235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/>
            <p:cNvCxnSpPr/>
            <p:nvPr/>
          </p:nvCxnSpPr>
          <p:spPr>
            <a:xfrm>
              <a:off x="2077029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/>
            <p:cNvCxnSpPr/>
            <p:nvPr/>
          </p:nvCxnSpPr>
          <p:spPr>
            <a:xfrm>
              <a:off x="4231647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/>
            <p:cNvCxnSpPr/>
            <p:nvPr/>
          </p:nvCxnSpPr>
          <p:spPr>
            <a:xfrm>
              <a:off x="3513441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/>
            <p:cNvCxnSpPr/>
            <p:nvPr/>
          </p:nvCxnSpPr>
          <p:spPr>
            <a:xfrm>
              <a:off x="494985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upo 505"/>
          <p:cNvGrpSpPr/>
          <p:nvPr/>
        </p:nvGrpSpPr>
        <p:grpSpPr>
          <a:xfrm>
            <a:off x="3316041" y="4680591"/>
            <a:ext cx="515729" cy="45719"/>
            <a:chOff x="1358823" y="2261025"/>
            <a:chExt cx="3591030" cy="144016"/>
          </a:xfrm>
        </p:grpSpPr>
        <p:cxnSp>
          <p:nvCxnSpPr>
            <p:cNvPr id="85" name="Conector reto 84"/>
            <p:cNvCxnSpPr/>
            <p:nvPr/>
          </p:nvCxnSpPr>
          <p:spPr>
            <a:xfrm>
              <a:off x="1717926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/>
            <p:cNvCxnSpPr/>
            <p:nvPr/>
          </p:nvCxnSpPr>
          <p:spPr>
            <a:xfrm>
              <a:off x="3154338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/>
            <p:cNvCxnSpPr/>
            <p:nvPr/>
          </p:nvCxnSpPr>
          <p:spPr>
            <a:xfrm>
              <a:off x="2436132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/>
            <p:cNvCxnSpPr/>
            <p:nvPr/>
          </p:nvCxnSpPr>
          <p:spPr>
            <a:xfrm>
              <a:off x="4590750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/>
            <p:cNvCxnSpPr/>
            <p:nvPr/>
          </p:nvCxnSpPr>
          <p:spPr>
            <a:xfrm>
              <a:off x="3872544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to 89"/>
            <p:cNvCxnSpPr/>
            <p:nvPr/>
          </p:nvCxnSpPr>
          <p:spPr>
            <a:xfrm>
              <a:off x="135882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/>
            <p:cNvCxnSpPr/>
            <p:nvPr/>
          </p:nvCxnSpPr>
          <p:spPr>
            <a:xfrm>
              <a:off x="2795235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/>
            <p:cNvCxnSpPr/>
            <p:nvPr/>
          </p:nvCxnSpPr>
          <p:spPr>
            <a:xfrm>
              <a:off x="2077029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/>
            <p:cNvCxnSpPr/>
            <p:nvPr/>
          </p:nvCxnSpPr>
          <p:spPr>
            <a:xfrm>
              <a:off x="4231647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/>
            <p:cNvCxnSpPr/>
            <p:nvPr/>
          </p:nvCxnSpPr>
          <p:spPr>
            <a:xfrm>
              <a:off x="3513441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/>
            <p:cNvCxnSpPr/>
            <p:nvPr/>
          </p:nvCxnSpPr>
          <p:spPr>
            <a:xfrm>
              <a:off x="494985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o 506"/>
          <p:cNvGrpSpPr/>
          <p:nvPr/>
        </p:nvGrpSpPr>
        <p:grpSpPr>
          <a:xfrm>
            <a:off x="2800633" y="4680591"/>
            <a:ext cx="515729" cy="45719"/>
            <a:chOff x="1358823" y="2261025"/>
            <a:chExt cx="3591030" cy="144016"/>
          </a:xfrm>
        </p:grpSpPr>
        <p:cxnSp>
          <p:nvCxnSpPr>
            <p:cNvPr id="97" name="Conector reto 96"/>
            <p:cNvCxnSpPr/>
            <p:nvPr/>
          </p:nvCxnSpPr>
          <p:spPr>
            <a:xfrm>
              <a:off x="1717926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/>
            <p:cNvCxnSpPr/>
            <p:nvPr/>
          </p:nvCxnSpPr>
          <p:spPr>
            <a:xfrm>
              <a:off x="3154338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/>
            <p:cNvCxnSpPr/>
            <p:nvPr/>
          </p:nvCxnSpPr>
          <p:spPr>
            <a:xfrm>
              <a:off x="2436132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/>
            <p:cNvCxnSpPr/>
            <p:nvPr/>
          </p:nvCxnSpPr>
          <p:spPr>
            <a:xfrm>
              <a:off x="4590750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to 100"/>
            <p:cNvCxnSpPr/>
            <p:nvPr/>
          </p:nvCxnSpPr>
          <p:spPr>
            <a:xfrm>
              <a:off x="3872544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to 101"/>
            <p:cNvCxnSpPr/>
            <p:nvPr/>
          </p:nvCxnSpPr>
          <p:spPr>
            <a:xfrm>
              <a:off x="135882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/>
            <p:cNvCxnSpPr/>
            <p:nvPr/>
          </p:nvCxnSpPr>
          <p:spPr>
            <a:xfrm>
              <a:off x="2795235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/>
            <p:cNvCxnSpPr/>
            <p:nvPr/>
          </p:nvCxnSpPr>
          <p:spPr>
            <a:xfrm>
              <a:off x="2077029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>
            <a:xfrm>
              <a:off x="4231647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to 105"/>
            <p:cNvCxnSpPr/>
            <p:nvPr/>
          </p:nvCxnSpPr>
          <p:spPr>
            <a:xfrm>
              <a:off x="3513441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/>
            <p:cNvCxnSpPr/>
            <p:nvPr/>
          </p:nvCxnSpPr>
          <p:spPr>
            <a:xfrm>
              <a:off x="494985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upo 507"/>
          <p:cNvGrpSpPr/>
          <p:nvPr/>
        </p:nvGrpSpPr>
        <p:grpSpPr>
          <a:xfrm>
            <a:off x="4346859" y="4680591"/>
            <a:ext cx="515729" cy="45719"/>
            <a:chOff x="1358823" y="2261025"/>
            <a:chExt cx="3591030" cy="144016"/>
          </a:xfrm>
        </p:grpSpPr>
        <p:cxnSp>
          <p:nvCxnSpPr>
            <p:cNvPr id="109" name="Conector reto 108"/>
            <p:cNvCxnSpPr/>
            <p:nvPr/>
          </p:nvCxnSpPr>
          <p:spPr>
            <a:xfrm>
              <a:off x="1717926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/>
            <p:cNvCxnSpPr/>
            <p:nvPr/>
          </p:nvCxnSpPr>
          <p:spPr>
            <a:xfrm>
              <a:off x="3154338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/>
            <p:cNvCxnSpPr/>
            <p:nvPr/>
          </p:nvCxnSpPr>
          <p:spPr>
            <a:xfrm>
              <a:off x="2436132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/>
            <p:cNvCxnSpPr/>
            <p:nvPr/>
          </p:nvCxnSpPr>
          <p:spPr>
            <a:xfrm>
              <a:off x="4590750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to 112"/>
            <p:cNvCxnSpPr/>
            <p:nvPr/>
          </p:nvCxnSpPr>
          <p:spPr>
            <a:xfrm>
              <a:off x="3872544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to 113"/>
            <p:cNvCxnSpPr/>
            <p:nvPr/>
          </p:nvCxnSpPr>
          <p:spPr>
            <a:xfrm>
              <a:off x="135882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to 114"/>
            <p:cNvCxnSpPr/>
            <p:nvPr/>
          </p:nvCxnSpPr>
          <p:spPr>
            <a:xfrm>
              <a:off x="2795235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to 115"/>
            <p:cNvCxnSpPr/>
            <p:nvPr/>
          </p:nvCxnSpPr>
          <p:spPr>
            <a:xfrm>
              <a:off x="2077029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to 116"/>
            <p:cNvCxnSpPr/>
            <p:nvPr/>
          </p:nvCxnSpPr>
          <p:spPr>
            <a:xfrm>
              <a:off x="4231647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to 117"/>
            <p:cNvCxnSpPr/>
            <p:nvPr/>
          </p:nvCxnSpPr>
          <p:spPr>
            <a:xfrm>
              <a:off x="3513441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to 118"/>
            <p:cNvCxnSpPr/>
            <p:nvPr/>
          </p:nvCxnSpPr>
          <p:spPr>
            <a:xfrm>
              <a:off x="494985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o 508"/>
          <p:cNvGrpSpPr/>
          <p:nvPr/>
        </p:nvGrpSpPr>
        <p:grpSpPr>
          <a:xfrm>
            <a:off x="3831450" y="4680591"/>
            <a:ext cx="515729" cy="45719"/>
            <a:chOff x="1358823" y="2261025"/>
            <a:chExt cx="3591030" cy="144016"/>
          </a:xfrm>
        </p:grpSpPr>
        <p:cxnSp>
          <p:nvCxnSpPr>
            <p:cNvPr id="121" name="Conector reto 120"/>
            <p:cNvCxnSpPr/>
            <p:nvPr/>
          </p:nvCxnSpPr>
          <p:spPr>
            <a:xfrm>
              <a:off x="1717926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to 121"/>
            <p:cNvCxnSpPr/>
            <p:nvPr/>
          </p:nvCxnSpPr>
          <p:spPr>
            <a:xfrm>
              <a:off x="3154338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to 122"/>
            <p:cNvCxnSpPr/>
            <p:nvPr/>
          </p:nvCxnSpPr>
          <p:spPr>
            <a:xfrm>
              <a:off x="2436132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to 123"/>
            <p:cNvCxnSpPr/>
            <p:nvPr/>
          </p:nvCxnSpPr>
          <p:spPr>
            <a:xfrm>
              <a:off x="4590750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/>
            <p:cNvCxnSpPr/>
            <p:nvPr/>
          </p:nvCxnSpPr>
          <p:spPr>
            <a:xfrm>
              <a:off x="3872544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/>
            <p:cNvCxnSpPr/>
            <p:nvPr/>
          </p:nvCxnSpPr>
          <p:spPr>
            <a:xfrm>
              <a:off x="135882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/>
            <p:cNvCxnSpPr/>
            <p:nvPr/>
          </p:nvCxnSpPr>
          <p:spPr>
            <a:xfrm>
              <a:off x="2795235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to 127"/>
            <p:cNvCxnSpPr/>
            <p:nvPr/>
          </p:nvCxnSpPr>
          <p:spPr>
            <a:xfrm>
              <a:off x="2077029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to 128"/>
            <p:cNvCxnSpPr/>
            <p:nvPr/>
          </p:nvCxnSpPr>
          <p:spPr>
            <a:xfrm>
              <a:off x="4231647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to 129"/>
            <p:cNvCxnSpPr/>
            <p:nvPr/>
          </p:nvCxnSpPr>
          <p:spPr>
            <a:xfrm>
              <a:off x="3513441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to 130"/>
            <p:cNvCxnSpPr/>
            <p:nvPr/>
          </p:nvCxnSpPr>
          <p:spPr>
            <a:xfrm>
              <a:off x="494985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upo 509"/>
          <p:cNvGrpSpPr/>
          <p:nvPr/>
        </p:nvGrpSpPr>
        <p:grpSpPr>
          <a:xfrm>
            <a:off x="5377677" y="4680591"/>
            <a:ext cx="515729" cy="45719"/>
            <a:chOff x="1358823" y="2261025"/>
            <a:chExt cx="3591030" cy="144016"/>
          </a:xfrm>
        </p:grpSpPr>
        <p:cxnSp>
          <p:nvCxnSpPr>
            <p:cNvPr id="133" name="Conector reto 132"/>
            <p:cNvCxnSpPr/>
            <p:nvPr/>
          </p:nvCxnSpPr>
          <p:spPr>
            <a:xfrm>
              <a:off x="1717926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reto 133"/>
            <p:cNvCxnSpPr/>
            <p:nvPr/>
          </p:nvCxnSpPr>
          <p:spPr>
            <a:xfrm>
              <a:off x="3154338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ctor reto 134"/>
            <p:cNvCxnSpPr/>
            <p:nvPr/>
          </p:nvCxnSpPr>
          <p:spPr>
            <a:xfrm>
              <a:off x="2436132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to 135"/>
            <p:cNvCxnSpPr/>
            <p:nvPr/>
          </p:nvCxnSpPr>
          <p:spPr>
            <a:xfrm>
              <a:off x="4590750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to 136"/>
            <p:cNvCxnSpPr/>
            <p:nvPr/>
          </p:nvCxnSpPr>
          <p:spPr>
            <a:xfrm>
              <a:off x="3872544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to 137"/>
            <p:cNvCxnSpPr/>
            <p:nvPr/>
          </p:nvCxnSpPr>
          <p:spPr>
            <a:xfrm>
              <a:off x="135882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to 138"/>
            <p:cNvCxnSpPr/>
            <p:nvPr/>
          </p:nvCxnSpPr>
          <p:spPr>
            <a:xfrm>
              <a:off x="2795235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to 139"/>
            <p:cNvCxnSpPr/>
            <p:nvPr/>
          </p:nvCxnSpPr>
          <p:spPr>
            <a:xfrm>
              <a:off x="2077029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reto 140"/>
            <p:cNvCxnSpPr/>
            <p:nvPr/>
          </p:nvCxnSpPr>
          <p:spPr>
            <a:xfrm>
              <a:off x="4231647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reto 141"/>
            <p:cNvCxnSpPr/>
            <p:nvPr/>
          </p:nvCxnSpPr>
          <p:spPr>
            <a:xfrm>
              <a:off x="3513441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to 142"/>
            <p:cNvCxnSpPr/>
            <p:nvPr/>
          </p:nvCxnSpPr>
          <p:spPr>
            <a:xfrm>
              <a:off x="494985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upo 510"/>
          <p:cNvGrpSpPr/>
          <p:nvPr/>
        </p:nvGrpSpPr>
        <p:grpSpPr>
          <a:xfrm>
            <a:off x="4862268" y="4680591"/>
            <a:ext cx="515729" cy="45719"/>
            <a:chOff x="1358823" y="2261025"/>
            <a:chExt cx="3591030" cy="144016"/>
          </a:xfrm>
        </p:grpSpPr>
        <p:cxnSp>
          <p:nvCxnSpPr>
            <p:cNvPr id="145" name="Conector reto 144"/>
            <p:cNvCxnSpPr/>
            <p:nvPr/>
          </p:nvCxnSpPr>
          <p:spPr>
            <a:xfrm>
              <a:off x="1717926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ctor reto 145"/>
            <p:cNvCxnSpPr/>
            <p:nvPr/>
          </p:nvCxnSpPr>
          <p:spPr>
            <a:xfrm>
              <a:off x="3154338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ctor reto 146"/>
            <p:cNvCxnSpPr/>
            <p:nvPr/>
          </p:nvCxnSpPr>
          <p:spPr>
            <a:xfrm>
              <a:off x="2436132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to 147"/>
            <p:cNvCxnSpPr/>
            <p:nvPr/>
          </p:nvCxnSpPr>
          <p:spPr>
            <a:xfrm>
              <a:off x="4590750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to 148"/>
            <p:cNvCxnSpPr/>
            <p:nvPr/>
          </p:nvCxnSpPr>
          <p:spPr>
            <a:xfrm>
              <a:off x="3872544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to 149"/>
            <p:cNvCxnSpPr/>
            <p:nvPr/>
          </p:nvCxnSpPr>
          <p:spPr>
            <a:xfrm>
              <a:off x="135882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reto 150"/>
            <p:cNvCxnSpPr/>
            <p:nvPr/>
          </p:nvCxnSpPr>
          <p:spPr>
            <a:xfrm>
              <a:off x="2795235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to 151"/>
            <p:cNvCxnSpPr/>
            <p:nvPr/>
          </p:nvCxnSpPr>
          <p:spPr>
            <a:xfrm>
              <a:off x="2077029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to 152"/>
            <p:cNvCxnSpPr/>
            <p:nvPr/>
          </p:nvCxnSpPr>
          <p:spPr>
            <a:xfrm>
              <a:off x="4231647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to 153"/>
            <p:cNvCxnSpPr/>
            <p:nvPr/>
          </p:nvCxnSpPr>
          <p:spPr>
            <a:xfrm>
              <a:off x="3513441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to 154"/>
            <p:cNvCxnSpPr/>
            <p:nvPr/>
          </p:nvCxnSpPr>
          <p:spPr>
            <a:xfrm>
              <a:off x="494985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upo 512"/>
          <p:cNvGrpSpPr/>
          <p:nvPr/>
        </p:nvGrpSpPr>
        <p:grpSpPr>
          <a:xfrm>
            <a:off x="5893086" y="4680591"/>
            <a:ext cx="515729" cy="45719"/>
            <a:chOff x="1358823" y="2261025"/>
            <a:chExt cx="3591030" cy="144016"/>
          </a:xfrm>
        </p:grpSpPr>
        <p:cxnSp>
          <p:nvCxnSpPr>
            <p:cNvPr id="157" name="Conector reto 156"/>
            <p:cNvCxnSpPr/>
            <p:nvPr/>
          </p:nvCxnSpPr>
          <p:spPr>
            <a:xfrm>
              <a:off x="1717926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reto 157"/>
            <p:cNvCxnSpPr/>
            <p:nvPr/>
          </p:nvCxnSpPr>
          <p:spPr>
            <a:xfrm>
              <a:off x="3154338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reto 158"/>
            <p:cNvCxnSpPr/>
            <p:nvPr/>
          </p:nvCxnSpPr>
          <p:spPr>
            <a:xfrm>
              <a:off x="2436132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to 159"/>
            <p:cNvCxnSpPr/>
            <p:nvPr/>
          </p:nvCxnSpPr>
          <p:spPr>
            <a:xfrm>
              <a:off x="4590750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to 160"/>
            <p:cNvCxnSpPr/>
            <p:nvPr/>
          </p:nvCxnSpPr>
          <p:spPr>
            <a:xfrm>
              <a:off x="3872544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to 161"/>
            <p:cNvCxnSpPr/>
            <p:nvPr/>
          </p:nvCxnSpPr>
          <p:spPr>
            <a:xfrm>
              <a:off x="135882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/>
            <p:cNvCxnSpPr/>
            <p:nvPr/>
          </p:nvCxnSpPr>
          <p:spPr>
            <a:xfrm>
              <a:off x="2795235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to 163"/>
            <p:cNvCxnSpPr/>
            <p:nvPr/>
          </p:nvCxnSpPr>
          <p:spPr>
            <a:xfrm>
              <a:off x="2077029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>
            <a:xfrm>
              <a:off x="4231647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>
            <a:xfrm>
              <a:off x="3513441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>
            <a:xfrm>
              <a:off x="494985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CaixaDeTexto 167"/>
          <p:cNvSpPr txBox="1"/>
          <p:nvPr/>
        </p:nvSpPr>
        <p:spPr>
          <a:xfrm>
            <a:off x="946663" y="4788274"/>
            <a:ext cx="20518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2200</a:t>
            </a:r>
            <a:endParaRPr lang="pt-BR" sz="800" dirty="0"/>
          </a:p>
        </p:txBody>
      </p:sp>
      <p:sp>
        <p:nvSpPr>
          <p:cNvPr id="169" name="CaixaDeTexto 168"/>
          <p:cNvSpPr txBox="1"/>
          <p:nvPr/>
        </p:nvSpPr>
        <p:spPr>
          <a:xfrm>
            <a:off x="1305683" y="4788274"/>
            <a:ext cx="20518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2210</a:t>
            </a:r>
            <a:endParaRPr lang="pt-BR" sz="800" dirty="0"/>
          </a:p>
        </p:txBody>
      </p:sp>
      <p:sp>
        <p:nvSpPr>
          <p:cNvPr id="170" name="CaixaDeTexto 169"/>
          <p:cNvSpPr txBox="1"/>
          <p:nvPr/>
        </p:nvSpPr>
        <p:spPr>
          <a:xfrm>
            <a:off x="1664703" y="4788274"/>
            <a:ext cx="20518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2220</a:t>
            </a:r>
            <a:endParaRPr lang="pt-BR" sz="800" dirty="0"/>
          </a:p>
        </p:txBody>
      </p:sp>
      <p:sp>
        <p:nvSpPr>
          <p:cNvPr id="171" name="CaixaDeTexto 170"/>
          <p:cNvSpPr txBox="1"/>
          <p:nvPr/>
        </p:nvSpPr>
        <p:spPr>
          <a:xfrm>
            <a:off x="2023723" y="4788557"/>
            <a:ext cx="20518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2230</a:t>
            </a:r>
            <a:endParaRPr lang="pt-BR" sz="800" dirty="0"/>
          </a:p>
        </p:txBody>
      </p:sp>
      <p:sp>
        <p:nvSpPr>
          <p:cNvPr id="172" name="CaixaDeTexto 171"/>
          <p:cNvSpPr txBox="1"/>
          <p:nvPr/>
        </p:nvSpPr>
        <p:spPr>
          <a:xfrm>
            <a:off x="2358930" y="4788557"/>
            <a:ext cx="20518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2240</a:t>
            </a:r>
            <a:endParaRPr lang="pt-BR" sz="800" dirty="0"/>
          </a:p>
        </p:txBody>
      </p:sp>
      <p:sp>
        <p:nvSpPr>
          <p:cNvPr id="173" name="CaixaDeTexto 172"/>
          <p:cNvSpPr txBox="1"/>
          <p:nvPr/>
        </p:nvSpPr>
        <p:spPr>
          <a:xfrm>
            <a:off x="2741763" y="4788557"/>
            <a:ext cx="20518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2250</a:t>
            </a:r>
            <a:endParaRPr lang="pt-BR" sz="800" dirty="0"/>
          </a:p>
        </p:txBody>
      </p:sp>
      <p:sp>
        <p:nvSpPr>
          <p:cNvPr id="174" name="CaixaDeTexto 173"/>
          <p:cNvSpPr txBox="1"/>
          <p:nvPr/>
        </p:nvSpPr>
        <p:spPr>
          <a:xfrm>
            <a:off x="3100783" y="4788557"/>
            <a:ext cx="20518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2260</a:t>
            </a:r>
            <a:endParaRPr lang="pt-BR" sz="800" dirty="0"/>
          </a:p>
        </p:txBody>
      </p:sp>
      <p:sp>
        <p:nvSpPr>
          <p:cNvPr id="175" name="CaixaDeTexto 174"/>
          <p:cNvSpPr txBox="1"/>
          <p:nvPr/>
        </p:nvSpPr>
        <p:spPr>
          <a:xfrm>
            <a:off x="3459803" y="4788557"/>
            <a:ext cx="20518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2270</a:t>
            </a:r>
            <a:endParaRPr lang="pt-BR" sz="800" dirty="0"/>
          </a:p>
        </p:txBody>
      </p:sp>
      <p:sp>
        <p:nvSpPr>
          <p:cNvPr id="176" name="CaixaDeTexto 175"/>
          <p:cNvSpPr txBox="1"/>
          <p:nvPr/>
        </p:nvSpPr>
        <p:spPr>
          <a:xfrm>
            <a:off x="3818823" y="4788557"/>
            <a:ext cx="20518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2280</a:t>
            </a:r>
            <a:endParaRPr lang="pt-BR" sz="800" dirty="0"/>
          </a:p>
        </p:txBody>
      </p:sp>
      <p:sp>
        <p:nvSpPr>
          <p:cNvPr id="177" name="CaixaDeTexto 176"/>
          <p:cNvSpPr txBox="1"/>
          <p:nvPr/>
        </p:nvSpPr>
        <p:spPr>
          <a:xfrm>
            <a:off x="4177843" y="4788557"/>
            <a:ext cx="20518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2290</a:t>
            </a:r>
            <a:endParaRPr lang="pt-BR" sz="800" dirty="0"/>
          </a:p>
        </p:txBody>
      </p:sp>
      <p:sp>
        <p:nvSpPr>
          <p:cNvPr id="178" name="CaixaDeTexto 177"/>
          <p:cNvSpPr txBox="1"/>
          <p:nvPr/>
        </p:nvSpPr>
        <p:spPr>
          <a:xfrm>
            <a:off x="5239281" y="4780480"/>
            <a:ext cx="20518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2335</a:t>
            </a:r>
            <a:endParaRPr lang="pt-BR" sz="800" dirty="0"/>
          </a:p>
        </p:txBody>
      </p:sp>
      <p:sp>
        <p:nvSpPr>
          <p:cNvPr id="179" name="Trapezoide 347"/>
          <p:cNvSpPr/>
          <p:nvPr/>
        </p:nvSpPr>
        <p:spPr>
          <a:xfrm>
            <a:off x="3579988" y="3092108"/>
            <a:ext cx="648072" cy="432049"/>
          </a:xfrm>
          <a:prstGeom prst="trapezoid">
            <a:avLst>
              <a:gd name="adj" fmla="val 7594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TRILHO</a:t>
            </a:r>
            <a:endParaRPr lang="pt-BR" sz="800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0" name="Trapezoide 347"/>
          <p:cNvSpPr/>
          <p:nvPr/>
        </p:nvSpPr>
        <p:spPr>
          <a:xfrm>
            <a:off x="2859908" y="3092108"/>
            <a:ext cx="288032" cy="432048"/>
          </a:xfrm>
          <a:prstGeom prst="trapezoid">
            <a:avLst>
              <a:gd name="adj" fmla="val 7594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Con</a:t>
            </a:r>
            <a:r>
              <a:rPr lang="pt-BR" sz="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ctr"/>
            <a:r>
              <a:rPr lang="pt-BR" sz="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</a:t>
            </a:r>
            <a:endParaRPr lang="pt-BR" sz="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Trapezoide 347"/>
          <p:cNvSpPr/>
          <p:nvPr/>
        </p:nvSpPr>
        <p:spPr>
          <a:xfrm>
            <a:off x="1143271" y="3082583"/>
            <a:ext cx="440139" cy="445701"/>
          </a:xfrm>
          <a:prstGeom prst="trapezoid">
            <a:avLst>
              <a:gd name="adj" fmla="val 7594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STD 1</a:t>
            </a:r>
            <a:endParaRPr lang="pt-BR" sz="800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CaixaDeTexto 181"/>
          <p:cNvSpPr txBox="1"/>
          <p:nvPr/>
        </p:nvSpPr>
        <p:spPr>
          <a:xfrm>
            <a:off x="1253629" y="3585413"/>
            <a:ext cx="20518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2010</a:t>
            </a:r>
            <a:endParaRPr lang="pt-BR" sz="800" dirty="0"/>
          </a:p>
        </p:txBody>
      </p:sp>
      <p:sp>
        <p:nvSpPr>
          <p:cNvPr id="183" name="CaixaDeTexto 182"/>
          <p:cNvSpPr txBox="1"/>
          <p:nvPr/>
        </p:nvSpPr>
        <p:spPr>
          <a:xfrm>
            <a:off x="2063722" y="3586403"/>
            <a:ext cx="20518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2033</a:t>
            </a:r>
            <a:endParaRPr lang="pt-BR" sz="800" dirty="0"/>
          </a:p>
        </p:txBody>
      </p:sp>
      <p:sp>
        <p:nvSpPr>
          <p:cNvPr id="184" name="CaixaDeTexto 183"/>
          <p:cNvSpPr txBox="1"/>
          <p:nvPr/>
        </p:nvSpPr>
        <p:spPr>
          <a:xfrm>
            <a:off x="2475156" y="3613393"/>
            <a:ext cx="6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endParaRPr lang="pt-BR" sz="800" dirty="0"/>
          </a:p>
        </p:txBody>
      </p:sp>
      <p:sp>
        <p:nvSpPr>
          <p:cNvPr id="185" name="CaixaDeTexto 184"/>
          <p:cNvSpPr txBox="1"/>
          <p:nvPr/>
        </p:nvSpPr>
        <p:spPr>
          <a:xfrm>
            <a:off x="2894311" y="3586639"/>
            <a:ext cx="20518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2050</a:t>
            </a:r>
            <a:endParaRPr lang="pt-BR" sz="800" dirty="0"/>
          </a:p>
        </p:txBody>
      </p:sp>
      <p:sp>
        <p:nvSpPr>
          <p:cNvPr id="187" name="CaixaDeTexto 291"/>
          <p:cNvSpPr txBox="1"/>
          <p:nvPr/>
        </p:nvSpPr>
        <p:spPr>
          <a:xfrm>
            <a:off x="3796012" y="3586639"/>
            <a:ext cx="288032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2084</a:t>
            </a:r>
            <a:endParaRPr lang="pt-BR" sz="800" dirty="0"/>
          </a:p>
        </p:txBody>
      </p:sp>
      <p:sp>
        <p:nvSpPr>
          <p:cNvPr id="188" name="CaixaDeTexto 293"/>
          <p:cNvSpPr txBox="1"/>
          <p:nvPr/>
        </p:nvSpPr>
        <p:spPr>
          <a:xfrm>
            <a:off x="4629276" y="3613393"/>
            <a:ext cx="6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endParaRPr lang="pt-BR" sz="800" dirty="0"/>
          </a:p>
        </p:txBody>
      </p:sp>
      <p:sp>
        <p:nvSpPr>
          <p:cNvPr id="189" name="CaixaDeTexto 295"/>
          <p:cNvSpPr txBox="1"/>
          <p:nvPr/>
        </p:nvSpPr>
        <p:spPr>
          <a:xfrm>
            <a:off x="2136622" y="2876867"/>
            <a:ext cx="72136" cy="16927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1100" b="1" dirty="0" smtClean="0"/>
              <a:t>8</a:t>
            </a:r>
            <a:endParaRPr lang="pt-BR" sz="1100" b="1" dirty="0"/>
          </a:p>
        </p:txBody>
      </p:sp>
      <p:sp>
        <p:nvSpPr>
          <p:cNvPr id="190" name="CaixaDeTexto 296"/>
          <p:cNvSpPr txBox="1"/>
          <p:nvPr/>
        </p:nvSpPr>
        <p:spPr>
          <a:xfrm>
            <a:off x="3000718" y="2876867"/>
            <a:ext cx="72136" cy="16927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1100" b="1" dirty="0" smtClean="0"/>
              <a:t>1</a:t>
            </a:r>
            <a:endParaRPr lang="pt-BR" sz="1100" b="1" dirty="0"/>
          </a:p>
        </p:txBody>
      </p:sp>
      <p:sp>
        <p:nvSpPr>
          <p:cNvPr id="191" name="CaixaDeTexto 298"/>
          <p:cNvSpPr txBox="1"/>
          <p:nvPr/>
        </p:nvSpPr>
        <p:spPr>
          <a:xfrm flipH="1">
            <a:off x="3861736" y="2876867"/>
            <a:ext cx="78292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pt-BR" sz="1100" b="1" dirty="0" smtClean="0"/>
              <a:t>6</a:t>
            </a:r>
            <a:endParaRPr lang="pt-BR" sz="1100" b="1" dirty="0"/>
          </a:p>
        </p:txBody>
      </p:sp>
      <p:sp>
        <p:nvSpPr>
          <p:cNvPr id="192" name="CaixaDeTexto 191"/>
          <p:cNvSpPr txBox="1"/>
          <p:nvPr/>
        </p:nvSpPr>
        <p:spPr>
          <a:xfrm>
            <a:off x="1016192" y="4066725"/>
            <a:ext cx="72136" cy="16927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1100" b="1" dirty="0" smtClean="0"/>
              <a:t>4</a:t>
            </a:r>
            <a:endParaRPr lang="pt-BR" sz="1100" b="1" dirty="0"/>
          </a:p>
        </p:txBody>
      </p:sp>
      <p:sp>
        <p:nvSpPr>
          <p:cNvPr id="193" name="CaixaDeTexto 192"/>
          <p:cNvSpPr txBox="1"/>
          <p:nvPr/>
        </p:nvSpPr>
        <p:spPr>
          <a:xfrm>
            <a:off x="1707286" y="4066725"/>
            <a:ext cx="72136" cy="16927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1100" b="1" dirty="0" smtClean="0"/>
              <a:t>2</a:t>
            </a:r>
            <a:endParaRPr lang="pt-BR" sz="1100" b="1" dirty="0"/>
          </a:p>
        </p:txBody>
      </p:sp>
      <p:sp>
        <p:nvSpPr>
          <p:cNvPr id="194" name="CaixaDeTexto 193"/>
          <p:cNvSpPr txBox="1"/>
          <p:nvPr/>
        </p:nvSpPr>
        <p:spPr>
          <a:xfrm>
            <a:off x="2464102" y="4066725"/>
            <a:ext cx="72136" cy="16927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1100" b="1" dirty="0" smtClean="0"/>
              <a:t>3</a:t>
            </a:r>
            <a:endParaRPr lang="pt-BR" sz="1100" b="1" dirty="0"/>
          </a:p>
        </p:txBody>
      </p:sp>
      <p:sp>
        <p:nvSpPr>
          <p:cNvPr id="195" name="CaixaDeTexto 194"/>
          <p:cNvSpPr txBox="1"/>
          <p:nvPr/>
        </p:nvSpPr>
        <p:spPr>
          <a:xfrm>
            <a:off x="1361739" y="4066725"/>
            <a:ext cx="72136" cy="16927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1100" b="1" dirty="0" smtClean="0"/>
              <a:t>9</a:t>
            </a:r>
            <a:endParaRPr lang="pt-BR" sz="1100" b="1" dirty="0"/>
          </a:p>
        </p:txBody>
      </p:sp>
      <p:sp>
        <p:nvSpPr>
          <p:cNvPr id="196" name="CaixaDeTexto 195"/>
          <p:cNvSpPr txBox="1"/>
          <p:nvPr/>
        </p:nvSpPr>
        <p:spPr>
          <a:xfrm>
            <a:off x="2049627" y="4066725"/>
            <a:ext cx="144270" cy="16927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1100" b="1" dirty="0" smtClean="0"/>
              <a:t>10</a:t>
            </a:r>
            <a:endParaRPr lang="pt-BR" sz="1100" b="1" dirty="0"/>
          </a:p>
        </p:txBody>
      </p:sp>
      <p:sp>
        <p:nvSpPr>
          <p:cNvPr id="197" name="CaixaDeTexto 196"/>
          <p:cNvSpPr txBox="1"/>
          <p:nvPr/>
        </p:nvSpPr>
        <p:spPr>
          <a:xfrm>
            <a:off x="2809648" y="4066725"/>
            <a:ext cx="72136" cy="16927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1100" b="1" dirty="0" smtClean="0"/>
              <a:t>5</a:t>
            </a:r>
            <a:endParaRPr lang="pt-BR" sz="1100" b="1" dirty="0"/>
          </a:p>
        </p:txBody>
      </p:sp>
      <p:sp>
        <p:nvSpPr>
          <p:cNvPr id="199" name="Trapezoide 347"/>
          <p:cNvSpPr/>
          <p:nvPr/>
        </p:nvSpPr>
        <p:spPr>
          <a:xfrm>
            <a:off x="3219948" y="3092108"/>
            <a:ext cx="288033" cy="432048"/>
          </a:xfrm>
          <a:prstGeom prst="trapezoid">
            <a:avLst>
              <a:gd name="adj" fmla="val 7594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800" dirty="0" err="1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RF</a:t>
            </a:r>
            <a:r>
              <a:rPr lang="pt-BR" sz="800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1</a:t>
            </a:r>
            <a:endParaRPr lang="pt-BR" sz="800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0" name="Grupo 199"/>
          <p:cNvGrpSpPr/>
          <p:nvPr/>
        </p:nvGrpSpPr>
        <p:grpSpPr>
          <a:xfrm>
            <a:off x="6941597" y="4169588"/>
            <a:ext cx="1512168" cy="760778"/>
            <a:chOff x="4479642" y="5980574"/>
            <a:chExt cx="1512168" cy="760778"/>
          </a:xfrm>
        </p:grpSpPr>
        <p:grpSp>
          <p:nvGrpSpPr>
            <p:cNvPr id="201" name="Grupo 200"/>
            <p:cNvGrpSpPr/>
            <p:nvPr/>
          </p:nvGrpSpPr>
          <p:grpSpPr>
            <a:xfrm>
              <a:off x="4499989" y="5980574"/>
              <a:ext cx="1204342" cy="555186"/>
              <a:chOff x="7035338" y="5442065"/>
              <a:chExt cx="904459" cy="555186"/>
            </a:xfrm>
          </p:grpSpPr>
          <p:sp>
            <p:nvSpPr>
              <p:cNvPr id="204" name="Retângulo 203"/>
              <p:cNvSpPr/>
              <p:nvPr/>
            </p:nvSpPr>
            <p:spPr>
              <a:xfrm>
                <a:off x="7035338" y="5442065"/>
                <a:ext cx="108144" cy="144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5" name="CaixaDeTexto 204"/>
              <p:cNvSpPr txBox="1"/>
              <p:nvPr/>
            </p:nvSpPr>
            <p:spPr>
              <a:xfrm>
                <a:off x="7165720" y="5457768"/>
                <a:ext cx="774077" cy="123111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/>
              <a:p>
                <a:r>
                  <a:rPr lang="pt-BR" sz="800" dirty="0" err="1" smtClean="0"/>
                  <a:t>Microlinks</a:t>
                </a:r>
                <a:r>
                  <a:rPr lang="pt-BR" sz="800" dirty="0" smtClean="0"/>
                  <a:t>  JORNALISMO</a:t>
                </a:r>
                <a:endParaRPr lang="pt-BR" sz="800" dirty="0"/>
              </a:p>
            </p:txBody>
          </p:sp>
          <p:sp>
            <p:nvSpPr>
              <p:cNvPr id="206" name="CaixaDeTexto 205"/>
              <p:cNvSpPr txBox="1"/>
              <p:nvPr/>
            </p:nvSpPr>
            <p:spPr>
              <a:xfrm>
                <a:off x="7163220" y="5656007"/>
                <a:ext cx="724719" cy="123111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/>
              <a:p>
                <a:r>
                  <a:rPr lang="pt-BR" sz="800" dirty="0" smtClean="0"/>
                  <a:t>Microlinks  PRODUÇÃO</a:t>
                </a:r>
                <a:endParaRPr lang="pt-BR" sz="800" dirty="0"/>
              </a:p>
            </p:txBody>
          </p:sp>
          <p:sp>
            <p:nvSpPr>
              <p:cNvPr id="207" name="CaixaDeTexto 206"/>
              <p:cNvSpPr txBox="1"/>
              <p:nvPr/>
            </p:nvSpPr>
            <p:spPr>
              <a:xfrm>
                <a:off x="7166379" y="5874140"/>
                <a:ext cx="621965" cy="123111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r>
                  <a:rPr lang="pt-BR" sz="800" dirty="0" smtClean="0"/>
                  <a:t>Canais de Fuga</a:t>
                </a:r>
                <a:endParaRPr lang="pt-BR" sz="800" dirty="0"/>
              </a:p>
            </p:txBody>
          </p:sp>
          <p:sp>
            <p:nvSpPr>
              <p:cNvPr id="208" name="Retângulo 207"/>
              <p:cNvSpPr/>
              <p:nvPr/>
            </p:nvSpPr>
            <p:spPr>
              <a:xfrm>
                <a:off x="7035338" y="5647658"/>
                <a:ext cx="108144" cy="144000"/>
              </a:xfrm>
              <a:prstGeom prst="rect">
                <a:avLst/>
              </a:prstGeom>
              <a:solidFill>
                <a:srgbClr val="558ED5">
                  <a:alpha val="48000"/>
                </a:srgbClr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9" name="Retângulo 208"/>
              <p:cNvSpPr/>
              <p:nvPr/>
            </p:nvSpPr>
            <p:spPr>
              <a:xfrm>
                <a:off x="7035338" y="5853251"/>
                <a:ext cx="108144" cy="14400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02" name="Retângulo 201"/>
            <p:cNvSpPr/>
            <p:nvPr/>
          </p:nvSpPr>
          <p:spPr>
            <a:xfrm>
              <a:off x="4499991" y="6597352"/>
              <a:ext cx="144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3" name="CaixaDeTexto 202"/>
            <p:cNvSpPr txBox="1"/>
            <p:nvPr/>
          </p:nvSpPr>
          <p:spPr>
            <a:xfrm>
              <a:off x="4479642" y="6607796"/>
              <a:ext cx="1512168" cy="12311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r>
                <a:rPr lang="pt-BR" sz="800" dirty="0" smtClean="0"/>
                <a:t>         Enlaces de Contribuição</a:t>
              </a:r>
              <a:endParaRPr lang="pt-BR" sz="800" dirty="0"/>
            </a:p>
          </p:txBody>
        </p:sp>
      </p:grpSp>
      <p:sp>
        <p:nvSpPr>
          <p:cNvPr id="214" name="CaixaDeTexto 213"/>
          <p:cNvSpPr txBox="1"/>
          <p:nvPr/>
        </p:nvSpPr>
        <p:spPr>
          <a:xfrm flipH="1">
            <a:off x="7238288" y="570186"/>
            <a:ext cx="144016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pt-BR" sz="1100" b="1" dirty="0" smtClean="0"/>
              <a:t>13</a:t>
            </a:r>
            <a:endParaRPr lang="pt-BR" sz="1100" b="1" dirty="0"/>
          </a:p>
        </p:txBody>
      </p:sp>
      <p:sp>
        <p:nvSpPr>
          <p:cNvPr id="215" name="Trapezoide 1165"/>
          <p:cNvSpPr/>
          <p:nvPr/>
        </p:nvSpPr>
        <p:spPr>
          <a:xfrm>
            <a:off x="6878248" y="780580"/>
            <a:ext cx="911091" cy="387697"/>
          </a:xfrm>
          <a:prstGeom prst="trapezoid">
            <a:avLst>
              <a:gd name="adj" fmla="val 7594"/>
            </a:avLst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UMJ</a:t>
            </a:r>
            <a:endParaRPr lang="pt-BR" sz="800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6" name="Conector reto 215"/>
          <p:cNvCxnSpPr/>
          <p:nvPr/>
        </p:nvCxnSpPr>
        <p:spPr>
          <a:xfrm>
            <a:off x="6868204" y="1098414"/>
            <a:ext cx="0" cy="14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 reto 216"/>
          <p:cNvCxnSpPr/>
          <p:nvPr/>
        </p:nvCxnSpPr>
        <p:spPr>
          <a:xfrm>
            <a:off x="7799993" y="1098414"/>
            <a:ext cx="0" cy="14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to 217"/>
          <p:cNvCxnSpPr/>
          <p:nvPr/>
        </p:nvCxnSpPr>
        <p:spPr>
          <a:xfrm>
            <a:off x="7334097" y="1098414"/>
            <a:ext cx="0" cy="14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upo 1181"/>
          <p:cNvGrpSpPr/>
          <p:nvPr/>
        </p:nvGrpSpPr>
        <p:grpSpPr>
          <a:xfrm>
            <a:off x="6868260" y="1146375"/>
            <a:ext cx="466167" cy="44615"/>
            <a:chOff x="1358823" y="2261025"/>
            <a:chExt cx="3591030" cy="144016"/>
          </a:xfrm>
        </p:grpSpPr>
        <p:cxnSp>
          <p:nvCxnSpPr>
            <p:cNvPr id="235" name="Conector reto 234"/>
            <p:cNvCxnSpPr/>
            <p:nvPr/>
          </p:nvCxnSpPr>
          <p:spPr>
            <a:xfrm>
              <a:off x="1717926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ector reto 235"/>
            <p:cNvCxnSpPr/>
            <p:nvPr/>
          </p:nvCxnSpPr>
          <p:spPr>
            <a:xfrm>
              <a:off x="3154338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ector reto 236"/>
            <p:cNvCxnSpPr/>
            <p:nvPr/>
          </p:nvCxnSpPr>
          <p:spPr>
            <a:xfrm>
              <a:off x="2436132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ector reto 237"/>
            <p:cNvCxnSpPr/>
            <p:nvPr/>
          </p:nvCxnSpPr>
          <p:spPr>
            <a:xfrm>
              <a:off x="4590750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ector reto 238"/>
            <p:cNvCxnSpPr/>
            <p:nvPr/>
          </p:nvCxnSpPr>
          <p:spPr>
            <a:xfrm>
              <a:off x="3872544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ector reto 239"/>
            <p:cNvCxnSpPr/>
            <p:nvPr/>
          </p:nvCxnSpPr>
          <p:spPr>
            <a:xfrm>
              <a:off x="135882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ector reto 240"/>
            <p:cNvCxnSpPr/>
            <p:nvPr/>
          </p:nvCxnSpPr>
          <p:spPr>
            <a:xfrm>
              <a:off x="2795235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ector reto 241"/>
            <p:cNvCxnSpPr/>
            <p:nvPr/>
          </p:nvCxnSpPr>
          <p:spPr>
            <a:xfrm>
              <a:off x="2077029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ector reto 242"/>
            <p:cNvCxnSpPr/>
            <p:nvPr/>
          </p:nvCxnSpPr>
          <p:spPr>
            <a:xfrm>
              <a:off x="4231647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ector reto 243"/>
            <p:cNvCxnSpPr/>
            <p:nvPr/>
          </p:nvCxnSpPr>
          <p:spPr>
            <a:xfrm>
              <a:off x="3513441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ector reto 244"/>
            <p:cNvCxnSpPr/>
            <p:nvPr/>
          </p:nvCxnSpPr>
          <p:spPr>
            <a:xfrm>
              <a:off x="494985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upo 1183"/>
          <p:cNvGrpSpPr/>
          <p:nvPr/>
        </p:nvGrpSpPr>
        <p:grpSpPr>
          <a:xfrm>
            <a:off x="7334138" y="1146375"/>
            <a:ext cx="466167" cy="44615"/>
            <a:chOff x="1358823" y="2261025"/>
            <a:chExt cx="3591030" cy="144016"/>
          </a:xfrm>
        </p:grpSpPr>
        <p:cxnSp>
          <p:nvCxnSpPr>
            <p:cNvPr id="224" name="Conector reto 223"/>
            <p:cNvCxnSpPr/>
            <p:nvPr/>
          </p:nvCxnSpPr>
          <p:spPr>
            <a:xfrm>
              <a:off x="1717926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ector reto 224"/>
            <p:cNvCxnSpPr/>
            <p:nvPr/>
          </p:nvCxnSpPr>
          <p:spPr>
            <a:xfrm>
              <a:off x="3154338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ector reto 225"/>
            <p:cNvCxnSpPr/>
            <p:nvPr/>
          </p:nvCxnSpPr>
          <p:spPr>
            <a:xfrm>
              <a:off x="2436132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ector reto 226"/>
            <p:cNvCxnSpPr/>
            <p:nvPr/>
          </p:nvCxnSpPr>
          <p:spPr>
            <a:xfrm>
              <a:off x="4590750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ector reto 227"/>
            <p:cNvCxnSpPr/>
            <p:nvPr/>
          </p:nvCxnSpPr>
          <p:spPr>
            <a:xfrm>
              <a:off x="3872544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ector reto 228"/>
            <p:cNvCxnSpPr/>
            <p:nvPr/>
          </p:nvCxnSpPr>
          <p:spPr>
            <a:xfrm>
              <a:off x="135882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ector reto 229"/>
            <p:cNvCxnSpPr/>
            <p:nvPr/>
          </p:nvCxnSpPr>
          <p:spPr>
            <a:xfrm>
              <a:off x="2795235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ector reto 230"/>
            <p:cNvCxnSpPr/>
            <p:nvPr/>
          </p:nvCxnSpPr>
          <p:spPr>
            <a:xfrm>
              <a:off x="2077029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ector reto 231"/>
            <p:cNvCxnSpPr/>
            <p:nvPr/>
          </p:nvCxnSpPr>
          <p:spPr>
            <a:xfrm>
              <a:off x="4231647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ector reto 232"/>
            <p:cNvCxnSpPr/>
            <p:nvPr/>
          </p:nvCxnSpPr>
          <p:spPr>
            <a:xfrm>
              <a:off x="3513441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ector reto 233"/>
            <p:cNvCxnSpPr/>
            <p:nvPr/>
          </p:nvCxnSpPr>
          <p:spPr>
            <a:xfrm>
              <a:off x="4949853" y="2261025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CaixaDeTexto 220"/>
          <p:cNvSpPr txBox="1"/>
          <p:nvPr/>
        </p:nvSpPr>
        <p:spPr>
          <a:xfrm>
            <a:off x="7156236" y="1212628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Arial" pitchFamily="34" charset="0"/>
                <a:cs typeface="Arial" pitchFamily="34" charset="0"/>
              </a:rPr>
              <a:t>2300</a:t>
            </a:r>
            <a:endParaRPr lang="pt-BR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2" name="CaixaDeTexto 221"/>
          <p:cNvSpPr txBox="1"/>
          <p:nvPr/>
        </p:nvSpPr>
        <p:spPr>
          <a:xfrm>
            <a:off x="6724188" y="1212628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Arial" pitchFamily="34" charset="0"/>
                <a:cs typeface="Arial" pitchFamily="34" charset="0"/>
              </a:rPr>
              <a:t>2996</a:t>
            </a:r>
            <a:endParaRPr lang="pt-BR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3" name="CaixaDeTexto 222"/>
          <p:cNvSpPr txBox="1"/>
          <p:nvPr/>
        </p:nvSpPr>
        <p:spPr>
          <a:xfrm>
            <a:off x="7588284" y="1212628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latin typeface="Arial" pitchFamily="34" charset="0"/>
                <a:cs typeface="Arial" pitchFamily="34" charset="0"/>
              </a:rPr>
              <a:t>2304</a:t>
            </a:r>
            <a:endParaRPr lang="pt-BR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7" name="CaixaDeTexto 276"/>
          <p:cNvSpPr txBox="1"/>
          <p:nvPr/>
        </p:nvSpPr>
        <p:spPr>
          <a:xfrm>
            <a:off x="1092909" y="3622933"/>
            <a:ext cx="5020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1</a:t>
            </a:r>
            <a:r>
              <a:rPr lang="pt-BR" sz="800" dirty="0" smtClean="0"/>
              <a:t>0 MHz</a:t>
            </a:r>
            <a:endParaRPr lang="pt-BR" sz="800" dirty="0"/>
          </a:p>
        </p:txBody>
      </p:sp>
      <p:sp>
        <p:nvSpPr>
          <p:cNvPr id="278" name="CaixaDeTexto 277"/>
          <p:cNvSpPr txBox="1"/>
          <p:nvPr/>
        </p:nvSpPr>
        <p:spPr>
          <a:xfrm>
            <a:off x="1925272" y="3638962"/>
            <a:ext cx="5020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/>
              <a:t>10 MHz</a:t>
            </a:r>
            <a:endParaRPr lang="pt-BR" sz="800" dirty="0"/>
          </a:p>
        </p:txBody>
      </p:sp>
      <p:sp>
        <p:nvSpPr>
          <p:cNvPr id="279" name="CaixaDeTexto 278"/>
          <p:cNvSpPr txBox="1"/>
          <p:nvPr/>
        </p:nvSpPr>
        <p:spPr>
          <a:xfrm>
            <a:off x="3688997" y="3615125"/>
            <a:ext cx="5020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/>
              <a:t>20 MHz</a:t>
            </a:r>
            <a:endParaRPr lang="pt-BR" sz="800" dirty="0"/>
          </a:p>
        </p:txBody>
      </p:sp>
      <p:grpSp>
        <p:nvGrpSpPr>
          <p:cNvPr id="280" name="Grupo 279"/>
          <p:cNvGrpSpPr/>
          <p:nvPr/>
        </p:nvGrpSpPr>
        <p:grpSpPr>
          <a:xfrm>
            <a:off x="6049794" y="1596465"/>
            <a:ext cx="2575738" cy="869832"/>
            <a:chOff x="5664120" y="1761248"/>
            <a:chExt cx="2575738" cy="869832"/>
          </a:xfrm>
        </p:grpSpPr>
        <p:cxnSp>
          <p:nvCxnSpPr>
            <p:cNvPr id="281" name="Conector reto 280"/>
            <p:cNvCxnSpPr/>
            <p:nvPr/>
          </p:nvCxnSpPr>
          <p:spPr>
            <a:xfrm>
              <a:off x="5698647" y="2371691"/>
              <a:ext cx="14239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CaixaDeTexto 281"/>
            <p:cNvSpPr txBox="1"/>
            <p:nvPr/>
          </p:nvSpPr>
          <p:spPr>
            <a:xfrm>
              <a:off x="5664120" y="2415636"/>
              <a:ext cx="4154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 smtClean="0">
                  <a:latin typeface="Arial" pitchFamily="34" charset="0"/>
                  <a:cs typeface="Arial" pitchFamily="34" charset="0"/>
                </a:rPr>
                <a:t>5931</a:t>
              </a:r>
              <a:endParaRPr lang="pt-BR" sz="80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83" name="Grupo 282"/>
            <p:cNvGrpSpPr/>
            <p:nvPr/>
          </p:nvGrpSpPr>
          <p:grpSpPr>
            <a:xfrm>
              <a:off x="5870100" y="1761248"/>
              <a:ext cx="1145622" cy="869832"/>
              <a:chOff x="6146132" y="2054532"/>
              <a:chExt cx="1145622" cy="869832"/>
            </a:xfrm>
          </p:grpSpPr>
          <p:sp>
            <p:nvSpPr>
              <p:cNvPr id="316" name="CaixaDeTexto 454"/>
              <p:cNvSpPr txBox="1"/>
              <p:nvPr/>
            </p:nvSpPr>
            <p:spPr>
              <a:xfrm flipH="1">
                <a:off x="6516216" y="2054532"/>
                <a:ext cx="144016" cy="169277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algn="ctr"/>
                <a:r>
                  <a:rPr lang="pt-BR" sz="1100" b="1" dirty="0" smtClean="0"/>
                  <a:t>14</a:t>
                </a:r>
                <a:endParaRPr lang="pt-BR" sz="1100" b="1" dirty="0"/>
              </a:p>
            </p:txBody>
          </p:sp>
          <p:sp>
            <p:nvSpPr>
              <p:cNvPr id="317" name="Trapezoide 1165"/>
              <p:cNvSpPr/>
              <p:nvPr/>
            </p:nvSpPr>
            <p:spPr>
              <a:xfrm>
                <a:off x="6156176" y="2276872"/>
                <a:ext cx="911091" cy="387697"/>
              </a:xfrm>
              <a:prstGeom prst="trapezoid">
                <a:avLst>
                  <a:gd name="adj" fmla="val 7594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dirty="0" err="1" smtClean="0">
                    <a:solidFill>
                      <a:schemeClr val="accent3">
                        <a:lumMod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PASOLINK</a:t>
                </a:r>
                <a:r>
                  <a:rPr lang="pt-BR" sz="800" dirty="0" smtClean="0">
                    <a:solidFill>
                      <a:schemeClr val="accent3">
                        <a:lumMod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pt-BR" sz="800" dirty="0" err="1" smtClean="0">
                    <a:solidFill>
                      <a:schemeClr val="accent3">
                        <a:lumMod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LOW</a:t>
                </a:r>
                <a:endParaRPr lang="pt-BR" sz="800" dirty="0">
                  <a:solidFill>
                    <a:schemeClr val="accent3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318" name="Conector reto 317"/>
              <p:cNvCxnSpPr/>
              <p:nvPr/>
            </p:nvCxnSpPr>
            <p:spPr>
              <a:xfrm>
                <a:off x="6146132" y="2594706"/>
                <a:ext cx="0" cy="140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/>
              <p:cNvCxnSpPr/>
              <p:nvPr/>
            </p:nvCxnSpPr>
            <p:spPr>
              <a:xfrm>
                <a:off x="7077921" y="2594706"/>
                <a:ext cx="0" cy="140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/>
              <p:cNvCxnSpPr/>
              <p:nvPr/>
            </p:nvCxnSpPr>
            <p:spPr>
              <a:xfrm>
                <a:off x="6612025" y="2594706"/>
                <a:ext cx="0" cy="140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1" name="Grupo 1181"/>
              <p:cNvGrpSpPr/>
              <p:nvPr/>
            </p:nvGrpSpPr>
            <p:grpSpPr>
              <a:xfrm>
                <a:off x="6146188" y="2642667"/>
                <a:ext cx="466167" cy="44615"/>
                <a:chOff x="1358823" y="2261025"/>
                <a:chExt cx="3591030" cy="144016"/>
              </a:xfrm>
            </p:grpSpPr>
            <p:cxnSp>
              <p:nvCxnSpPr>
                <p:cNvPr id="336" name="Conector reto 335"/>
                <p:cNvCxnSpPr/>
                <p:nvPr/>
              </p:nvCxnSpPr>
              <p:spPr>
                <a:xfrm>
                  <a:off x="1717926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Conector reto 336"/>
                <p:cNvCxnSpPr/>
                <p:nvPr/>
              </p:nvCxnSpPr>
              <p:spPr>
                <a:xfrm>
                  <a:off x="3154338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Conector reto 337"/>
                <p:cNvCxnSpPr/>
                <p:nvPr/>
              </p:nvCxnSpPr>
              <p:spPr>
                <a:xfrm>
                  <a:off x="2436132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Conector reto 338"/>
                <p:cNvCxnSpPr/>
                <p:nvPr/>
              </p:nvCxnSpPr>
              <p:spPr>
                <a:xfrm>
                  <a:off x="4590750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Conector reto 339"/>
                <p:cNvCxnSpPr/>
                <p:nvPr/>
              </p:nvCxnSpPr>
              <p:spPr>
                <a:xfrm>
                  <a:off x="3872544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Conector reto 340"/>
                <p:cNvCxnSpPr/>
                <p:nvPr/>
              </p:nvCxnSpPr>
              <p:spPr>
                <a:xfrm>
                  <a:off x="1358823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Conector reto 341"/>
                <p:cNvCxnSpPr/>
                <p:nvPr/>
              </p:nvCxnSpPr>
              <p:spPr>
                <a:xfrm>
                  <a:off x="2795235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Conector reto 342"/>
                <p:cNvCxnSpPr/>
                <p:nvPr/>
              </p:nvCxnSpPr>
              <p:spPr>
                <a:xfrm>
                  <a:off x="2077029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Conector reto 343"/>
                <p:cNvCxnSpPr/>
                <p:nvPr/>
              </p:nvCxnSpPr>
              <p:spPr>
                <a:xfrm>
                  <a:off x="4231647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Conector reto 344"/>
                <p:cNvCxnSpPr/>
                <p:nvPr/>
              </p:nvCxnSpPr>
              <p:spPr>
                <a:xfrm>
                  <a:off x="3513441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Conector reto 345"/>
                <p:cNvCxnSpPr/>
                <p:nvPr/>
              </p:nvCxnSpPr>
              <p:spPr>
                <a:xfrm>
                  <a:off x="4949853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2" name="Grupo 1183"/>
              <p:cNvGrpSpPr/>
              <p:nvPr/>
            </p:nvGrpSpPr>
            <p:grpSpPr>
              <a:xfrm>
                <a:off x="6612066" y="2642667"/>
                <a:ext cx="466167" cy="44615"/>
                <a:chOff x="1358823" y="2261025"/>
                <a:chExt cx="3591030" cy="144016"/>
              </a:xfrm>
            </p:grpSpPr>
            <p:cxnSp>
              <p:nvCxnSpPr>
                <p:cNvPr id="325" name="Conector reto 324"/>
                <p:cNvCxnSpPr/>
                <p:nvPr/>
              </p:nvCxnSpPr>
              <p:spPr>
                <a:xfrm>
                  <a:off x="1717926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Conector reto 325"/>
                <p:cNvCxnSpPr/>
                <p:nvPr/>
              </p:nvCxnSpPr>
              <p:spPr>
                <a:xfrm>
                  <a:off x="3154338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Conector reto 326"/>
                <p:cNvCxnSpPr/>
                <p:nvPr/>
              </p:nvCxnSpPr>
              <p:spPr>
                <a:xfrm>
                  <a:off x="2436132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Conector reto 327"/>
                <p:cNvCxnSpPr/>
                <p:nvPr/>
              </p:nvCxnSpPr>
              <p:spPr>
                <a:xfrm>
                  <a:off x="4590750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Conector reto 328"/>
                <p:cNvCxnSpPr/>
                <p:nvPr/>
              </p:nvCxnSpPr>
              <p:spPr>
                <a:xfrm>
                  <a:off x="3872544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Conector reto 329"/>
                <p:cNvCxnSpPr/>
                <p:nvPr/>
              </p:nvCxnSpPr>
              <p:spPr>
                <a:xfrm>
                  <a:off x="1358823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Conector reto 330"/>
                <p:cNvCxnSpPr/>
                <p:nvPr/>
              </p:nvCxnSpPr>
              <p:spPr>
                <a:xfrm>
                  <a:off x="2795235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Conector reto 331"/>
                <p:cNvCxnSpPr/>
                <p:nvPr/>
              </p:nvCxnSpPr>
              <p:spPr>
                <a:xfrm>
                  <a:off x="2077029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Conector reto 332"/>
                <p:cNvCxnSpPr/>
                <p:nvPr/>
              </p:nvCxnSpPr>
              <p:spPr>
                <a:xfrm>
                  <a:off x="4231647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Conector reto 333"/>
                <p:cNvCxnSpPr/>
                <p:nvPr/>
              </p:nvCxnSpPr>
              <p:spPr>
                <a:xfrm>
                  <a:off x="3513441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Conector reto 334"/>
                <p:cNvCxnSpPr/>
                <p:nvPr/>
              </p:nvCxnSpPr>
              <p:spPr>
                <a:xfrm>
                  <a:off x="4949853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3" name="CaixaDeTexto 322"/>
              <p:cNvSpPr txBox="1"/>
              <p:nvPr/>
            </p:nvSpPr>
            <p:spPr>
              <a:xfrm>
                <a:off x="6372200" y="2708920"/>
                <a:ext cx="41549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800" dirty="0" smtClean="0">
                    <a:latin typeface="Arial" pitchFamily="34" charset="0"/>
                    <a:cs typeface="Arial" pitchFamily="34" charset="0"/>
                  </a:rPr>
                  <a:t>5945</a:t>
                </a:r>
                <a:endParaRPr lang="pt-BR" sz="8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4" name="CaixaDeTexto 323"/>
              <p:cNvSpPr txBox="1"/>
              <p:nvPr/>
            </p:nvSpPr>
            <p:spPr>
              <a:xfrm>
                <a:off x="6876256" y="2708920"/>
                <a:ext cx="41549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800" dirty="0" smtClean="0">
                    <a:latin typeface="Arial" pitchFamily="34" charset="0"/>
                    <a:cs typeface="Arial" pitchFamily="34" charset="0"/>
                  </a:rPr>
                  <a:t>5959</a:t>
                </a:r>
                <a:endParaRPr lang="pt-BR" sz="8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84" name="CaixaDeTexto 283"/>
            <p:cNvSpPr txBox="1"/>
            <p:nvPr/>
          </p:nvSpPr>
          <p:spPr>
            <a:xfrm flipH="1">
              <a:off x="7474364" y="1761248"/>
              <a:ext cx="144016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pt-BR" sz="1100" b="1" dirty="0" smtClean="0"/>
                <a:t>14</a:t>
              </a:r>
              <a:endParaRPr lang="pt-BR" sz="1100" b="1" dirty="0"/>
            </a:p>
          </p:txBody>
        </p:sp>
        <p:sp>
          <p:nvSpPr>
            <p:cNvPr id="285" name="Trapezoide 1165"/>
            <p:cNvSpPr/>
            <p:nvPr/>
          </p:nvSpPr>
          <p:spPr>
            <a:xfrm>
              <a:off x="7114324" y="1983588"/>
              <a:ext cx="911091" cy="387697"/>
            </a:xfrm>
            <a:prstGeom prst="trapezoid">
              <a:avLst>
                <a:gd name="adj" fmla="val 7594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 smtClean="0">
                  <a:solidFill>
                    <a:schemeClr val="accent3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PASOLINK</a:t>
              </a:r>
              <a:r>
                <a:rPr lang="pt-BR" sz="800" dirty="0" smtClean="0">
                  <a:solidFill>
                    <a:schemeClr val="accent3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800" dirty="0" err="1" smtClean="0">
                  <a:solidFill>
                    <a:schemeClr val="accent3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HIGH</a:t>
              </a:r>
              <a:endParaRPr lang="pt-BR" sz="800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86" name="Conector reto 285"/>
            <p:cNvCxnSpPr/>
            <p:nvPr/>
          </p:nvCxnSpPr>
          <p:spPr>
            <a:xfrm>
              <a:off x="7104280" y="2301422"/>
              <a:ext cx="0" cy="140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ector reto 286"/>
            <p:cNvCxnSpPr/>
            <p:nvPr/>
          </p:nvCxnSpPr>
          <p:spPr>
            <a:xfrm>
              <a:off x="8036069" y="2301422"/>
              <a:ext cx="0" cy="140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ector reto 287"/>
            <p:cNvCxnSpPr/>
            <p:nvPr/>
          </p:nvCxnSpPr>
          <p:spPr>
            <a:xfrm>
              <a:off x="7570173" y="2301422"/>
              <a:ext cx="0" cy="140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9" name="Grupo 1181"/>
            <p:cNvGrpSpPr/>
            <p:nvPr/>
          </p:nvGrpSpPr>
          <p:grpSpPr>
            <a:xfrm>
              <a:off x="7104336" y="2349383"/>
              <a:ext cx="466167" cy="44615"/>
              <a:chOff x="1358823" y="2261025"/>
              <a:chExt cx="3591030" cy="144016"/>
            </a:xfrm>
          </p:grpSpPr>
          <p:cxnSp>
            <p:nvCxnSpPr>
              <p:cNvPr id="305" name="Conector reto 304"/>
              <p:cNvCxnSpPr/>
              <p:nvPr/>
            </p:nvCxnSpPr>
            <p:spPr>
              <a:xfrm>
                <a:off x="1717926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/>
              <p:cNvCxnSpPr/>
              <p:nvPr/>
            </p:nvCxnSpPr>
            <p:spPr>
              <a:xfrm>
                <a:off x="3154338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/>
              <p:cNvCxnSpPr/>
              <p:nvPr/>
            </p:nvCxnSpPr>
            <p:spPr>
              <a:xfrm>
                <a:off x="2436132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/>
              <p:cNvCxnSpPr/>
              <p:nvPr/>
            </p:nvCxnSpPr>
            <p:spPr>
              <a:xfrm>
                <a:off x="4590750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/>
              <p:cNvCxnSpPr/>
              <p:nvPr/>
            </p:nvCxnSpPr>
            <p:spPr>
              <a:xfrm>
                <a:off x="3872544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/>
              <p:cNvCxnSpPr/>
              <p:nvPr/>
            </p:nvCxnSpPr>
            <p:spPr>
              <a:xfrm>
                <a:off x="135882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/>
              <p:cNvCxnSpPr/>
              <p:nvPr/>
            </p:nvCxnSpPr>
            <p:spPr>
              <a:xfrm>
                <a:off x="2795235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/>
              <p:cNvCxnSpPr/>
              <p:nvPr/>
            </p:nvCxnSpPr>
            <p:spPr>
              <a:xfrm>
                <a:off x="2077029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/>
              <p:cNvCxnSpPr/>
              <p:nvPr/>
            </p:nvCxnSpPr>
            <p:spPr>
              <a:xfrm>
                <a:off x="4231647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/>
              <p:cNvCxnSpPr/>
              <p:nvPr/>
            </p:nvCxnSpPr>
            <p:spPr>
              <a:xfrm>
                <a:off x="3513441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/>
              <p:cNvCxnSpPr/>
              <p:nvPr/>
            </p:nvCxnSpPr>
            <p:spPr>
              <a:xfrm>
                <a:off x="494985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upo 1183"/>
            <p:cNvGrpSpPr/>
            <p:nvPr/>
          </p:nvGrpSpPr>
          <p:grpSpPr>
            <a:xfrm>
              <a:off x="7570214" y="2349383"/>
              <a:ext cx="466167" cy="44615"/>
              <a:chOff x="1358823" y="2261025"/>
              <a:chExt cx="3591030" cy="144016"/>
            </a:xfrm>
          </p:grpSpPr>
          <p:cxnSp>
            <p:nvCxnSpPr>
              <p:cNvPr id="294" name="Conector reto 293"/>
              <p:cNvCxnSpPr/>
              <p:nvPr/>
            </p:nvCxnSpPr>
            <p:spPr>
              <a:xfrm>
                <a:off x="1717926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/>
              <p:cNvCxnSpPr/>
              <p:nvPr/>
            </p:nvCxnSpPr>
            <p:spPr>
              <a:xfrm>
                <a:off x="3154338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/>
              <p:cNvCxnSpPr/>
              <p:nvPr/>
            </p:nvCxnSpPr>
            <p:spPr>
              <a:xfrm>
                <a:off x="2436132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/>
              <p:cNvCxnSpPr/>
              <p:nvPr/>
            </p:nvCxnSpPr>
            <p:spPr>
              <a:xfrm>
                <a:off x="4590750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/>
              <p:cNvCxnSpPr/>
              <p:nvPr/>
            </p:nvCxnSpPr>
            <p:spPr>
              <a:xfrm>
                <a:off x="3872544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/>
              <p:cNvCxnSpPr/>
              <p:nvPr/>
            </p:nvCxnSpPr>
            <p:spPr>
              <a:xfrm>
                <a:off x="135882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/>
              <p:cNvCxnSpPr/>
              <p:nvPr/>
            </p:nvCxnSpPr>
            <p:spPr>
              <a:xfrm>
                <a:off x="2795235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/>
              <p:cNvCxnSpPr/>
              <p:nvPr/>
            </p:nvCxnSpPr>
            <p:spPr>
              <a:xfrm>
                <a:off x="2077029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/>
              <p:cNvCxnSpPr/>
              <p:nvPr/>
            </p:nvCxnSpPr>
            <p:spPr>
              <a:xfrm>
                <a:off x="4231647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/>
              <p:cNvCxnSpPr/>
              <p:nvPr/>
            </p:nvCxnSpPr>
            <p:spPr>
              <a:xfrm>
                <a:off x="3513441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/>
              <p:cNvCxnSpPr/>
              <p:nvPr/>
            </p:nvCxnSpPr>
            <p:spPr>
              <a:xfrm>
                <a:off x="494985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1" name="CaixaDeTexto 290"/>
            <p:cNvSpPr txBox="1"/>
            <p:nvPr/>
          </p:nvSpPr>
          <p:spPr>
            <a:xfrm>
              <a:off x="7392312" y="2415636"/>
              <a:ext cx="4154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 smtClean="0">
                  <a:latin typeface="Arial" pitchFamily="34" charset="0"/>
                  <a:cs typeface="Arial" pitchFamily="34" charset="0"/>
                </a:rPr>
                <a:t>6197</a:t>
              </a:r>
              <a:endParaRPr lang="pt-BR" sz="8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2" name="CaixaDeTexto 291"/>
            <p:cNvSpPr txBox="1"/>
            <p:nvPr/>
          </p:nvSpPr>
          <p:spPr>
            <a:xfrm>
              <a:off x="6960264" y="2415636"/>
              <a:ext cx="4154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 smtClean="0">
                  <a:latin typeface="Arial" pitchFamily="34" charset="0"/>
                  <a:cs typeface="Arial" pitchFamily="34" charset="0"/>
                </a:rPr>
                <a:t>6183</a:t>
              </a:r>
              <a:endParaRPr lang="pt-BR" sz="8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3" name="CaixaDeTexto 292"/>
            <p:cNvSpPr txBox="1"/>
            <p:nvPr/>
          </p:nvSpPr>
          <p:spPr>
            <a:xfrm>
              <a:off x="7824360" y="2415636"/>
              <a:ext cx="4154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 smtClean="0">
                  <a:latin typeface="Arial" pitchFamily="34" charset="0"/>
                  <a:cs typeface="Arial" pitchFamily="34" charset="0"/>
                </a:rPr>
                <a:t>7011</a:t>
              </a:r>
              <a:endParaRPr lang="pt-BR" sz="8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7" name="Grupo 346"/>
          <p:cNvGrpSpPr/>
          <p:nvPr/>
        </p:nvGrpSpPr>
        <p:grpSpPr>
          <a:xfrm>
            <a:off x="6049794" y="2633822"/>
            <a:ext cx="2575738" cy="870700"/>
            <a:chOff x="5664120" y="1760380"/>
            <a:chExt cx="2575738" cy="870700"/>
          </a:xfrm>
        </p:grpSpPr>
        <p:cxnSp>
          <p:nvCxnSpPr>
            <p:cNvPr id="348" name="Conector reto 347"/>
            <p:cNvCxnSpPr/>
            <p:nvPr/>
          </p:nvCxnSpPr>
          <p:spPr>
            <a:xfrm>
              <a:off x="5698647" y="2371691"/>
              <a:ext cx="14239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CaixaDeTexto 348"/>
            <p:cNvSpPr txBox="1"/>
            <p:nvPr/>
          </p:nvSpPr>
          <p:spPr>
            <a:xfrm>
              <a:off x="5664120" y="2415636"/>
              <a:ext cx="4154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 smtClean="0">
                  <a:latin typeface="Arial" pitchFamily="34" charset="0"/>
                  <a:cs typeface="Arial" pitchFamily="34" charset="0"/>
                </a:rPr>
                <a:t>7330</a:t>
              </a:r>
              <a:endParaRPr lang="pt-BR" sz="80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50" name="Grupo 349"/>
            <p:cNvGrpSpPr/>
            <p:nvPr/>
          </p:nvGrpSpPr>
          <p:grpSpPr>
            <a:xfrm>
              <a:off x="5870100" y="1760380"/>
              <a:ext cx="1145622" cy="870700"/>
              <a:chOff x="6146132" y="2053664"/>
              <a:chExt cx="1145622" cy="870700"/>
            </a:xfrm>
          </p:grpSpPr>
          <p:sp>
            <p:nvSpPr>
              <p:cNvPr id="383" name="CaixaDeTexto 454"/>
              <p:cNvSpPr txBox="1"/>
              <p:nvPr/>
            </p:nvSpPr>
            <p:spPr>
              <a:xfrm flipH="1">
                <a:off x="6516216" y="2053664"/>
                <a:ext cx="144016" cy="169277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algn="ctr"/>
                <a:r>
                  <a:rPr lang="pt-BR" sz="1100" b="1" dirty="0" smtClean="0"/>
                  <a:t>15</a:t>
                </a:r>
                <a:endParaRPr lang="pt-BR" sz="1100" b="1" dirty="0"/>
              </a:p>
            </p:txBody>
          </p:sp>
          <p:sp>
            <p:nvSpPr>
              <p:cNvPr id="384" name="Trapezoide 1165"/>
              <p:cNvSpPr/>
              <p:nvPr/>
            </p:nvSpPr>
            <p:spPr>
              <a:xfrm>
                <a:off x="6156176" y="2276872"/>
                <a:ext cx="911091" cy="387697"/>
              </a:xfrm>
              <a:prstGeom prst="trapezoid">
                <a:avLst>
                  <a:gd name="adj" fmla="val 7594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dirty="0" smtClean="0">
                    <a:solidFill>
                      <a:schemeClr val="accent3">
                        <a:lumMod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HITACHI 1</a:t>
                </a:r>
                <a:endParaRPr lang="pt-BR" sz="800" dirty="0">
                  <a:solidFill>
                    <a:schemeClr val="accent3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385" name="Conector reto 384"/>
              <p:cNvCxnSpPr/>
              <p:nvPr/>
            </p:nvCxnSpPr>
            <p:spPr>
              <a:xfrm>
                <a:off x="6146132" y="2594706"/>
                <a:ext cx="0" cy="140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Conector reto 385"/>
              <p:cNvCxnSpPr/>
              <p:nvPr/>
            </p:nvCxnSpPr>
            <p:spPr>
              <a:xfrm>
                <a:off x="7077921" y="2594706"/>
                <a:ext cx="0" cy="140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Conector reto 386"/>
              <p:cNvCxnSpPr/>
              <p:nvPr/>
            </p:nvCxnSpPr>
            <p:spPr>
              <a:xfrm>
                <a:off x="6612025" y="2594706"/>
                <a:ext cx="0" cy="1405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8" name="Grupo 1181"/>
              <p:cNvGrpSpPr/>
              <p:nvPr/>
            </p:nvGrpSpPr>
            <p:grpSpPr>
              <a:xfrm>
                <a:off x="6146188" y="2642667"/>
                <a:ext cx="466167" cy="44615"/>
                <a:chOff x="1358823" y="2261025"/>
                <a:chExt cx="3591030" cy="144016"/>
              </a:xfrm>
            </p:grpSpPr>
            <p:cxnSp>
              <p:nvCxnSpPr>
                <p:cNvPr id="403" name="Conector reto 402"/>
                <p:cNvCxnSpPr/>
                <p:nvPr/>
              </p:nvCxnSpPr>
              <p:spPr>
                <a:xfrm>
                  <a:off x="1717926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Conector reto 403"/>
                <p:cNvCxnSpPr/>
                <p:nvPr/>
              </p:nvCxnSpPr>
              <p:spPr>
                <a:xfrm>
                  <a:off x="3154338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Conector reto 404"/>
                <p:cNvCxnSpPr/>
                <p:nvPr/>
              </p:nvCxnSpPr>
              <p:spPr>
                <a:xfrm>
                  <a:off x="2436132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Conector reto 405"/>
                <p:cNvCxnSpPr/>
                <p:nvPr/>
              </p:nvCxnSpPr>
              <p:spPr>
                <a:xfrm>
                  <a:off x="4590750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Conector reto 406"/>
                <p:cNvCxnSpPr/>
                <p:nvPr/>
              </p:nvCxnSpPr>
              <p:spPr>
                <a:xfrm>
                  <a:off x="3872544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Conector reto 407"/>
                <p:cNvCxnSpPr/>
                <p:nvPr/>
              </p:nvCxnSpPr>
              <p:spPr>
                <a:xfrm>
                  <a:off x="1358823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Conector reto 408"/>
                <p:cNvCxnSpPr/>
                <p:nvPr/>
              </p:nvCxnSpPr>
              <p:spPr>
                <a:xfrm>
                  <a:off x="2795235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Conector reto 409"/>
                <p:cNvCxnSpPr/>
                <p:nvPr/>
              </p:nvCxnSpPr>
              <p:spPr>
                <a:xfrm>
                  <a:off x="2077029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Conector reto 410"/>
                <p:cNvCxnSpPr/>
                <p:nvPr/>
              </p:nvCxnSpPr>
              <p:spPr>
                <a:xfrm>
                  <a:off x="4231647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Conector reto 411"/>
                <p:cNvCxnSpPr/>
                <p:nvPr/>
              </p:nvCxnSpPr>
              <p:spPr>
                <a:xfrm>
                  <a:off x="3513441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Conector reto 412"/>
                <p:cNvCxnSpPr/>
                <p:nvPr/>
              </p:nvCxnSpPr>
              <p:spPr>
                <a:xfrm>
                  <a:off x="4949853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9" name="Grupo 1183"/>
              <p:cNvGrpSpPr/>
              <p:nvPr/>
            </p:nvGrpSpPr>
            <p:grpSpPr>
              <a:xfrm>
                <a:off x="6612066" y="2642667"/>
                <a:ext cx="466167" cy="44615"/>
                <a:chOff x="1358823" y="2261025"/>
                <a:chExt cx="3591030" cy="144016"/>
              </a:xfrm>
            </p:grpSpPr>
            <p:cxnSp>
              <p:nvCxnSpPr>
                <p:cNvPr id="392" name="Conector reto 391"/>
                <p:cNvCxnSpPr/>
                <p:nvPr/>
              </p:nvCxnSpPr>
              <p:spPr>
                <a:xfrm>
                  <a:off x="1717926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Conector reto 392"/>
                <p:cNvCxnSpPr/>
                <p:nvPr/>
              </p:nvCxnSpPr>
              <p:spPr>
                <a:xfrm>
                  <a:off x="3154338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Conector reto 393"/>
                <p:cNvCxnSpPr/>
                <p:nvPr/>
              </p:nvCxnSpPr>
              <p:spPr>
                <a:xfrm>
                  <a:off x="2436132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Conector reto 394"/>
                <p:cNvCxnSpPr/>
                <p:nvPr/>
              </p:nvCxnSpPr>
              <p:spPr>
                <a:xfrm>
                  <a:off x="4590750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Conector reto 395"/>
                <p:cNvCxnSpPr/>
                <p:nvPr/>
              </p:nvCxnSpPr>
              <p:spPr>
                <a:xfrm>
                  <a:off x="3872544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Conector reto 396"/>
                <p:cNvCxnSpPr/>
                <p:nvPr/>
              </p:nvCxnSpPr>
              <p:spPr>
                <a:xfrm>
                  <a:off x="1358823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Conector reto 397"/>
                <p:cNvCxnSpPr/>
                <p:nvPr/>
              </p:nvCxnSpPr>
              <p:spPr>
                <a:xfrm>
                  <a:off x="2795235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Conector reto 398"/>
                <p:cNvCxnSpPr/>
                <p:nvPr/>
              </p:nvCxnSpPr>
              <p:spPr>
                <a:xfrm>
                  <a:off x="2077029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Conector reto 399"/>
                <p:cNvCxnSpPr/>
                <p:nvPr/>
              </p:nvCxnSpPr>
              <p:spPr>
                <a:xfrm>
                  <a:off x="4231647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Conector reto 400"/>
                <p:cNvCxnSpPr/>
                <p:nvPr/>
              </p:nvCxnSpPr>
              <p:spPr>
                <a:xfrm>
                  <a:off x="3513441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Conector reto 401"/>
                <p:cNvCxnSpPr/>
                <p:nvPr/>
              </p:nvCxnSpPr>
              <p:spPr>
                <a:xfrm>
                  <a:off x="4949853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0" name="CaixaDeTexto 389"/>
              <p:cNvSpPr txBox="1"/>
              <p:nvPr/>
            </p:nvSpPr>
            <p:spPr>
              <a:xfrm>
                <a:off x="6372200" y="2708920"/>
                <a:ext cx="41549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800" dirty="0" smtClean="0">
                    <a:latin typeface="Arial" pitchFamily="34" charset="0"/>
                    <a:cs typeface="Arial" pitchFamily="34" charset="0"/>
                  </a:rPr>
                  <a:t>7340</a:t>
                </a:r>
                <a:endParaRPr lang="pt-BR" sz="8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91" name="CaixaDeTexto 390"/>
              <p:cNvSpPr txBox="1"/>
              <p:nvPr/>
            </p:nvSpPr>
            <p:spPr>
              <a:xfrm>
                <a:off x="6876256" y="2708920"/>
                <a:ext cx="41549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800" dirty="0" smtClean="0">
                    <a:latin typeface="Arial" pitchFamily="34" charset="0"/>
                    <a:cs typeface="Arial" pitchFamily="34" charset="0"/>
                  </a:rPr>
                  <a:t>7350</a:t>
                </a:r>
                <a:endParaRPr lang="pt-BR" sz="8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51" name="CaixaDeTexto 350"/>
            <p:cNvSpPr txBox="1"/>
            <p:nvPr/>
          </p:nvSpPr>
          <p:spPr>
            <a:xfrm flipH="1">
              <a:off x="7474364" y="1760380"/>
              <a:ext cx="144016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pt-BR" sz="1100" b="1" dirty="0" smtClean="0"/>
                <a:t>16</a:t>
              </a:r>
              <a:endParaRPr lang="pt-BR" sz="1100" b="1" dirty="0"/>
            </a:p>
          </p:txBody>
        </p:sp>
        <p:sp>
          <p:nvSpPr>
            <p:cNvPr id="352" name="Trapezoide 1165"/>
            <p:cNvSpPr/>
            <p:nvPr/>
          </p:nvSpPr>
          <p:spPr>
            <a:xfrm>
              <a:off x="7114324" y="1983588"/>
              <a:ext cx="911091" cy="387697"/>
            </a:xfrm>
            <a:prstGeom prst="trapezoid">
              <a:avLst>
                <a:gd name="adj" fmla="val 7594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smtClean="0">
                  <a:solidFill>
                    <a:schemeClr val="accent3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HITACHI 2</a:t>
              </a:r>
              <a:endParaRPr lang="pt-BR" sz="800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53" name="Conector reto 352"/>
            <p:cNvCxnSpPr/>
            <p:nvPr/>
          </p:nvCxnSpPr>
          <p:spPr>
            <a:xfrm>
              <a:off x="7104280" y="2301422"/>
              <a:ext cx="0" cy="140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Conector reto 353"/>
            <p:cNvCxnSpPr/>
            <p:nvPr/>
          </p:nvCxnSpPr>
          <p:spPr>
            <a:xfrm>
              <a:off x="8036069" y="2301422"/>
              <a:ext cx="0" cy="140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Conector reto 354"/>
            <p:cNvCxnSpPr/>
            <p:nvPr/>
          </p:nvCxnSpPr>
          <p:spPr>
            <a:xfrm>
              <a:off x="7570173" y="2301422"/>
              <a:ext cx="0" cy="140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6" name="Grupo 1181"/>
            <p:cNvGrpSpPr/>
            <p:nvPr/>
          </p:nvGrpSpPr>
          <p:grpSpPr>
            <a:xfrm>
              <a:off x="7104336" y="2349383"/>
              <a:ext cx="466167" cy="44615"/>
              <a:chOff x="1358823" y="2261025"/>
              <a:chExt cx="3591030" cy="144016"/>
            </a:xfrm>
          </p:grpSpPr>
          <p:cxnSp>
            <p:nvCxnSpPr>
              <p:cNvPr id="372" name="Conector reto 371"/>
              <p:cNvCxnSpPr/>
              <p:nvPr/>
            </p:nvCxnSpPr>
            <p:spPr>
              <a:xfrm>
                <a:off x="1717926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Conector reto 372"/>
              <p:cNvCxnSpPr/>
              <p:nvPr/>
            </p:nvCxnSpPr>
            <p:spPr>
              <a:xfrm>
                <a:off x="3154338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Conector reto 373"/>
              <p:cNvCxnSpPr/>
              <p:nvPr/>
            </p:nvCxnSpPr>
            <p:spPr>
              <a:xfrm>
                <a:off x="2436132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Conector reto 374"/>
              <p:cNvCxnSpPr/>
              <p:nvPr/>
            </p:nvCxnSpPr>
            <p:spPr>
              <a:xfrm>
                <a:off x="4590750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Conector reto 375"/>
              <p:cNvCxnSpPr/>
              <p:nvPr/>
            </p:nvCxnSpPr>
            <p:spPr>
              <a:xfrm>
                <a:off x="3872544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Conector reto 376"/>
              <p:cNvCxnSpPr/>
              <p:nvPr/>
            </p:nvCxnSpPr>
            <p:spPr>
              <a:xfrm>
                <a:off x="135882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Conector reto 377"/>
              <p:cNvCxnSpPr/>
              <p:nvPr/>
            </p:nvCxnSpPr>
            <p:spPr>
              <a:xfrm>
                <a:off x="2795235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Conector reto 378"/>
              <p:cNvCxnSpPr/>
              <p:nvPr/>
            </p:nvCxnSpPr>
            <p:spPr>
              <a:xfrm>
                <a:off x="2077029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Conector reto 379"/>
              <p:cNvCxnSpPr/>
              <p:nvPr/>
            </p:nvCxnSpPr>
            <p:spPr>
              <a:xfrm>
                <a:off x="4231647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Conector reto 380"/>
              <p:cNvCxnSpPr/>
              <p:nvPr/>
            </p:nvCxnSpPr>
            <p:spPr>
              <a:xfrm>
                <a:off x="3513441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Conector reto 381"/>
              <p:cNvCxnSpPr/>
              <p:nvPr/>
            </p:nvCxnSpPr>
            <p:spPr>
              <a:xfrm>
                <a:off x="494985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7" name="Grupo 1183"/>
            <p:cNvGrpSpPr/>
            <p:nvPr/>
          </p:nvGrpSpPr>
          <p:grpSpPr>
            <a:xfrm>
              <a:off x="7570214" y="2349383"/>
              <a:ext cx="466167" cy="44615"/>
              <a:chOff x="1358823" y="2261025"/>
              <a:chExt cx="3591030" cy="144016"/>
            </a:xfrm>
          </p:grpSpPr>
          <p:cxnSp>
            <p:nvCxnSpPr>
              <p:cNvPr id="361" name="Conector reto 360"/>
              <p:cNvCxnSpPr/>
              <p:nvPr/>
            </p:nvCxnSpPr>
            <p:spPr>
              <a:xfrm>
                <a:off x="1717926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Conector reto 361"/>
              <p:cNvCxnSpPr/>
              <p:nvPr/>
            </p:nvCxnSpPr>
            <p:spPr>
              <a:xfrm>
                <a:off x="3154338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Conector reto 362"/>
              <p:cNvCxnSpPr/>
              <p:nvPr/>
            </p:nvCxnSpPr>
            <p:spPr>
              <a:xfrm>
                <a:off x="2436132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Conector reto 363"/>
              <p:cNvCxnSpPr/>
              <p:nvPr/>
            </p:nvCxnSpPr>
            <p:spPr>
              <a:xfrm>
                <a:off x="4590750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Conector reto 364"/>
              <p:cNvCxnSpPr/>
              <p:nvPr/>
            </p:nvCxnSpPr>
            <p:spPr>
              <a:xfrm>
                <a:off x="3872544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Conector reto 365"/>
              <p:cNvCxnSpPr/>
              <p:nvPr/>
            </p:nvCxnSpPr>
            <p:spPr>
              <a:xfrm>
                <a:off x="135882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Conector reto 366"/>
              <p:cNvCxnSpPr/>
              <p:nvPr/>
            </p:nvCxnSpPr>
            <p:spPr>
              <a:xfrm>
                <a:off x="2795235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Conector reto 367"/>
              <p:cNvCxnSpPr/>
              <p:nvPr/>
            </p:nvCxnSpPr>
            <p:spPr>
              <a:xfrm>
                <a:off x="2077029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Conector reto 368"/>
              <p:cNvCxnSpPr/>
              <p:nvPr/>
            </p:nvCxnSpPr>
            <p:spPr>
              <a:xfrm>
                <a:off x="4231647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Conector reto 369"/>
              <p:cNvCxnSpPr/>
              <p:nvPr/>
            </p:nvCxnSpPr>
            <p:spPr>
              <a:xfrm>
                <a:off x="3513441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Conector reto 370"/>
              <p:cNvCxnSpPr/>
              <p:nvPr/>
            </p:nvCxnSpPr>
            <p:spPr>
              <a:xfrm>
                <a:off x="494985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8" name="CaixaDeTexto 357"/>
            <p:cNvSpPr txBox="1"/>
            <p:nvPr/>
          </p:nvSpPr>
          <p:spPr>
            <a:xfrm>
              <a:off x="7392312" y="2415636"/>
              <a:ext cx="4154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 smtClean="0">
                  <a:latin typeface="Arial" pitchFamily="34" charset="0"/>
                  <a:cs typeface="Arial" pitchFamily="34" charset="0"/>
                </a:rPr>
                <a:t>7400</a:t>
              </a:r>
              <a:endParaRPr lang="pt-BR" sz="8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9" name="CaixaDeTexto 358"/>
            <p:cNvSpPr txBox="1"/>
            <p:nvPr/>
          </p:nvSpPr>
          <p:spPr>
            <a:xfrm>
              <a:off x="6960264" y="2415636"/>
              <a:ext cx="4154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 smtClean="0">
                  <a:latin typeface="Arial" pitchFamily="34" charset="0"/>
                  <a:cs typeface="Arial" pitchFamily="34" charset="0"/>
                </a:rPr>
                <a:t>7390</a:t>
              </a:r>
              <a:endParaRPr lang="pt-BR" sz="8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0" name="CaixaDeTexto 359"/>
            <p:cNvSpPr txBox="1"/>
            <p:nvPr/>
          </p:nvSpPr>
          <p:spPr>
            <a:xfrm>
              <a:off x="7824360" y="2415636"/>
              <a:ext cx="4154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 smtClean="0">
                  <a:latin typeface="Arial" pitchFamily="34" charset="0"/>
                  <a:cs typeface="Arial" pitchFamily="34" charset="0"/>
                </a:rPr>
                <a:t>7410</a:t>
              </a:r>
              <a:endParaRPr lang="pt-BR" sz="8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14" name="CaixaDeTexto 295"/>
          <p:cNvSpPr txBox="1"/>
          <p:nvPr/>
        </p:nvSpPr>
        <p:spPr>
          <a:xfrm>
            <a:off x="1336522" y="2876867"/>
            <a:ext cx="72136" cy="16927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1100" b="1" dirty="0" smtClean="0"/>
              <a:t>7</a:t>
            </a:r>
            <a:endParaRPr lang="pt-BR" sz="1100" b="1" dirty="0"/>
          </a:p>
        </p:txBody>
      </p:sp>
      <p:sp>
        <p:nvSpPr>
          <p:cNvPr id="415" name="Trapezoide 347"/>
          <p:cNvSpPr/>
          <p:nvPr/>
        </p:nvSpPr>
        <p:spPr>
          <a:xfrm>
            <a:off x="1948801" y="3079867"/>
            <a:ext cx="440139" cy="445701"/>
          </a:xfrm>
          <a:prstGeom prst="trapezoid">
            <a:avLst>
              <a:gd name="adj" fmla="val 7594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STD 2</a:t>
            </a:r>
            <a:endParaRPr lang="pt-BR" sz="800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16" name="Conector reto 415"/>
          <p:cNvCxnSpPr/>
          <p:nvPr/>
        </p:nvCxnSpPr>
        <p:spPr>
          <a:xfrm>
            <a:off x="611560" y="4698020"/>
            <a:ext cx="5877354" cy="7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6" name="Grupo 655"/>
          <p:cNvGrpSpPr/>
          <p:nvPr/>
        </p:nvGrpSpPr>
        <p:grpSpPr>
          <a:xfrm>
            <a:off x="723372" y="3453418"/>
            <a:ext cx="3616175" cy="144016"/>
            <a:chOff x="2316409" y="2590627"/>
            <a:chExt cx="3616175" cy="144016"/>
          </a:xfrm>
        </p:grpSpPr>
        <p:grpSp>
          <p:nvGrpSpPr>
            <p:cNvPr id="555" name="Grupo 512"/>
            <p:cNvGrpSpPr/>
            <p:nvPr/>
          </p:nvGrpSpPr>
          <p:grpSpPr>
            <a:xfrm>
              <a:off x="3868408" y="2644944"/>
              <a:ext cx="515729" cy="45719"/>
              <a:chOff x="1358823" y="2261025"/>
              <a:chExt cx="3591030" cy="144016"/>
            </a:xfrm>
          </p:grpSpPr>
          <p:cxnSp>
            <p:nvCxnSpPr>
              <p:cNvPr id="556" name="Conector reto 555"/>
              <p:cNvCxnSpPr/>
              <p:nvPr/>
            </p:nvCxnSpPr>
            <p:spPr>
              <a:xfrm>
                <a:off x="1717926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Conector reto 556"/>
              <p:cNvCxnSpPr/>
              <p:nvPr/>
            </p:nvCxnSpPr>
            <p:spPr>
              <a:xfrm>
                <a:off x="3154338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Conector reto 557"/>
              <p:cNvCxnSpPr/>
              <p:nvPr/>
            </p:nvCxnSpPr>
            <p:spPr>
              <a:xfrm>
                <a:off x="2436132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Conector reto 558"/>
              <p:cNvCxnSpPr/>
              <p:nvPr/>
            </p:nvCxnSpPr>
            <p:spPr>
              <a:xfrm>
                <a:off x="4590750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Conector reto 559"/>
              <p:cNvCxnSpPr/>
              <p:nvPr/>
            </p:nvCxnSpPr>
            <p:spPr>
              <a:xfrm>
                <a:off x="3872544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Conector reto 560"/>
              <p:cNvCxnSpPr/>
              <p:nvPr/>
            </p:nvCxnSpPr>
            <p:spPr>
              <a:xfrm>
                <a:off x="135882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Conector reto 561"/>
              <p:cNvCxnSpPr/>
              <p:nvPr/>
            </p:nvCxnSpPr>
            <p:spPr>
              <a:xfrm>
                <a:off x="2795235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Conector reto 562"/>
              <p:cNvCxnSpPr/>
              <p:nvPr/>
            </p:nvCxnSpPr>
            <p:spPr>
              <a:xfrm>
                <a:off x="2077029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Conector reto 563"/>
              <p:cNvCxnSpPr/>
              <p:nvPr/>
            </p:nvCxnSpPr>
            <p:spPr>
              <a:xfrm>
                <a:off x="4231647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Conector reto 564"/>
              <p:cNvCxnSpPr/>
              <p:nvPr/>
            </p:nvCxnSpPr>
            <p:spPr>
              <a:xfrm>
                <a:off x="3513441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Conector reto 565"/>
              <p:cNvCxnSpPr/>
              <p:nvPr/>
            </p:nvCxnSpPr>
            <p:spPr>
              <a:xfrm>
                <a:off x="494985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8" name="Grupo 512"/>
            <p:cNvGrpSpPr/>
            <p:nvPr/>
          </p:nvGrpSpPr>
          <p:grpSpPr>
            <a:xfrm>
              <a:off x="4385397" y="2644944"/>
              <a:ext cx="515729" cy="45719"/>
              <a:chOff x="1358823" y="2261025"/>
              <a:chExt cx="3591030" cy="144016"/>
            </a:xfrm>
          </p:grpSpPr>
          <p:cxnSp>
            <p:nvCxnSpPr>
              <p:cNvPr id="569" name="Conector reto 568"/>
              <p:cNvCxnSpPr/>
              <p:nvPr/>
            </p:nvCxnSpPr>
            <p:spPr>
              <a:xfrm>
                <a:off x="1717926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Conector reto 569"/>
              <p:cNvCxnSpPr/>
              <p:nvPr/>
            </p:nvCxnSpPr>
            <p:spPr>
              <a:xfrm>
                <a:off x="3154338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Conector reto 570"/>
              <p:cNvCxnSpPr/>
              <p:nvPr/>
            </p:nvCxnSpPr>
            <p:spPr>
              <a:xfrm>
                <a:off x="2436132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Conector reto 571"/>
              <p:cNvCxnSpPr/>
              <p:nvPr/>
            </p:nvCxnSpPr>
            <p:spPr>
              <a:xfrm>
                <a:off x="4590750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Conector reto 572"/>
              <p:cNvCxnSpPr/>
              <p:nvPr/>
            </p:nvCxnSpPr>
            <p:spPr>
              <a:xfrm>
                <a:off x="3872544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Conector reto 573"/>
              <p:cNvCxnSpPr/>
              <p:nvPr/>
            </p:nvCxnSpPr>
            <p:spPr>
              <a:xfrm>
                <a:off x="135882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Conector reto 574"/>
              <p:cNvCxnSpPr/>
              <p:nvPr/>
            </p:nvCxnSpPr>
            <p:spPr>
              <a:xfrm>
                <a:off x="2795235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Conector reto 575"/>
              <p:cNvCxnSpPr/>
              <p:nvPr/>
            </p:nvCxnSpPr>
            <p:spPr>
              <a:xfrm>
                <a:off x="2077029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Conector reto 576"/>
              <p:cNvCxnSpPr/>
              <p:nvPr/>
            </p:nvCxnSpPr>
            <p:spPr>
              <a:xfrm>
                <a:off x="4231647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Conector reto 577"/>
              <p:cNvCxnSpPr/>
              <p:nvPr/>
            </p:nvCxnSpPr>
            <p:spPr>
              <a:xfrm>
                <a:off x="3513441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Conector reto 578"/>
              <p:cNvCxnSpPr/>
              <p:nvPr/>
            </p:nvCxnSpPr>
            <p:spPr>
              <a:xfrm>
                <a:off x="494985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0" name="Grupo 512"/>
            <p:cNvGrpSpPr/>
            <p:nvPr/>
          </p:nvGrpSpPr>
          <p:grpSpPr>
            <a:xfrm>
              <a:off x="4901126" y="2644944"/>
              <a:ext cx="515729" cy="45719"/>
              <a:chOff x="1358823" y="2261025"/>
              <a:chExt cx="3591030" cy="144016"/>
            </a:xfrm>
          </p:grpSpPr>
          <p:cxnSp>
            <p:nvCxnSpPr>
              <p:cNvPr id="581" name="Conector reto 580"/>
              <p:cNvCxnSpPr/>
              <p:nvPr/>
            </p:nvCxnSpPr>
            <p:spPr>
              <a:xfrm>
                <a:off x="1717926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Conector reto 581"/>
              <p:cNvCxnSpPr/>
              <p:nvPr/>
            </p:nvCxnSpPr>
            <p:spPr>
              <a:xfrm>
                <a:off x="3154338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Conector reto 582"/>
              <p:cNvCxnSpPr/>
              <p:nvPr/>
            </p:nvCxnSpPr>
            <p:spPr>
              <a:xfrm>
                <a:off x="2436132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Conector reto 583"/>
              <p:cNvCxnSpPr/>
              <p:nvPr/>
            </p:nvCxnSpPr>
            <p:spPr>
              <a:xfrm>
                <a:off x="4590750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Conector reto 584"/>
              <p:cNvCxnSpPr/>
              <p:nvPr/>
            </p:nvCxnSpPr>
            <p:spPr>
              <a:xfrm>
                <a:off x="3872544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Conector reto 585"/>
              <p:cNvCxnSpPr/>
              <p:nvPr/>
            </p:nvCxnSpPr>
            <p:spPr>
              <a:xfrm>
                <a:off x="135882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Conector reto 586"/>
              <p:cNvCxnSpPr/>
              <p:nvPr/>
            </p:nvCxnSpPr>
            <p:spPr>
              <a:xfrm>
                <a:off x="2795235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Conector reto 587"/>
              <p:cNvCxnSpPr/>
              <p:nvPr/>
            </p:nvCxnSpPr>
            <p:spPr>
              <a:xfrm>
                <a:off x="2077029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Conector reto 588"/>
              <p:cNvCxnSpPr/>
              <p:nvPr/>
            </p:nvCxnSpPr>
            <p:spPr>
              <a:xfrm>
                <a:off x="4231647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Conector reto 589"/>
              <p:cNvCxnSpPr/>
              <p:nvPr/>
            </p:nvCxnSpPr>
            <p:spPr>
              <a:xfrm>
                <a:off x="3513441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Conector reto 590"/>
              <p:cNvCxnSpPr/>
              <p:nvPr/>
            </p:nvCxnSpPr>
            <p:spPr>
              <a:xfrm>
                <a:off x="494985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2" name="Grupo 512"/>
            <p:cNvGrpSpPr/>
            <p:nvPr/>
          </p:nvGrpSpPr>
          <p:grpSpPr>
            <a:xfrm>
              <a:off x="5416855" y="2641353"/>
              <a:ext cx="515729" cy="45719"/>
              <a:chOff x="1358823" y="2261025"/>
              <a:chExt cx="3591030" cy="144016"/>
            </a:xfrm>
          </p:grpSpPr>
          <p:cxnSp>
            <p:nvCxnSpPr>
              <p:cNvPr id="593" name="Conector reto 592"/>
              <p:cNvCxnSpPr/>
              <p:nvPr/>
            </p:nvCxnSpPr>
            <p:spPr>
              <a:xfrm>
                <a:off x="1717926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Conector reto 593"/>
              <p:cNvCxnSpPr/>
              <p:nvPr/>
            </p:nvCxnSpPr>
            <p:spPr>
              <a:xfrm>
                <a:off x="3154338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Conector reto 594"/>
              <p:cNvCxnSpPr/>
              <p:nvPr/>
            </p:nvCxnSpPr>
            <p:spPr>
              <a:xfrm>
                <a:off x="2436132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Conector reto 595"/>
              <p:cNvCxnSpPr/>
              <p:nvPr/>
            </p:nvCxnSpPr>
            <p:spPr>
              <a:xfrm>
                <a:off x="4590750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Conector reto 596"/>
              <p:cNvCxnSpPr/>
              <p:nvPr/>
            </p:nvCxnSpPr>
            <p:spPr>
              <a:xfrm>
                <a:off x="3872544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Conector reto 597"/>
              <p:cNvCxnSpPr/>
              <p:nvPr/>
            </p:nvCxnSpPr>
            <p:spPr>
              <a:xfrm>
                <a:off x="135882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Conector reto 598"/>
              <p:cNvCxnSpPr/>
              <p:nvPr/>
            </p:nvCxnSpPr>
            <p:spPr>
              <a:xfrm>
                <a:off x="2795235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Conector reto 599"/>
              <p:cNvCxnSpPr/>
              <p:nvPr/>
            </p:nvCxnSpPr>
            <p:spPr>
              <a:xfrm>
                <a:off x="2077029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Conector reto 600"/>
              <p:cNvCxnSpPr/>
              <p:nvPr/>
            </p:nvCxnSpPr>
            <p:spPr>
              <a:xfrm>
                <a:off x="4231647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Conector reto 601"/>
              <p:cNvCxnSpPr/>
              <p:nvPr/>
            </p:nvCxnSpPr>
            <p:spPr>
              <a:xfrm>
                <a:off x="3513441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Conector reto 602"/>
              <p:cNvCxnSpPr/>
              <p:nvPr/>
            </p:nvCxnSpPr>
            <p:spPr>
              <a:xfrm>
                <a:off x="494985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4" name="Grupo 512"/>
            <p:cNvGrpSpPr/>
            <p:nvPr/>
          </p:nvGrpSpPr>
          <p:grpSpPr>
            <a:xfrm>
              <a:off x="3350570" y="2645041"/>
              <a:ext cx="515729" cy="45719"/>
              <a:chOff x="1358823" y="2261025"/>
              <a:chExt cx="3591030" cy="144016"/>
            </a:xfrm>
          </p:grpSpPr>
          <p:cxnSp>
            <p:nvCxnSpPr>
              <p:cNvPr id="605" name="Conector reto 604"/>
              <p:cNvCxnSpPr/>
              <p:nvPr/>
            </p:nvCxnSpPr>
            <p:spPr>
              <a:xfrm>
                <a:off x="1717926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Conector reto 605"/>
              <p:cNvCxnSpPr/>
              <p:nvPr/>
            </p:nvCxnSpPr>
            <p:spPr>
              <a:xfrm>
                <a:off x="3154338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Conector reto 606"/>
              <p:cNvCxnSpPr/>
              <p:nvPr/>
            </p:nvCxnSpPr>
            <p:spPr>
              <a:xfrm>
                <a:off x="2436132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Conector reto 607"/>
              <p:cNvCxnSpPr/>
              <p:nvPr/>
            </p:nvCxnSpPr>
            <p:spPr>
              <a:xfrm>
                <a:off x="4590750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Conector reto 608"/>
              <p:cNvCxnSpPr/>
              <p:nvPr/>
            </p:nvCxnSpPr>
            <p:spPr>
              <a:xfrm>
                <a:off x="3872544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Conector reto 609"/>
              <p:cNvCxnSpPr/>
              <p:nvPr/>
            </p:nvCxnSpPr>
            <p:spPr>
              <a:xfrm>
                <a:off x="135882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Conector reto 610"/>
              <p:cNvCxnSpPr/>
              <p:nvPr/>
            </p:nvCxnSpPr>
            <p:spPr>
              <a:xfrm>
                <a:off x="2795235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Conector reto 611"/>
              <p:cNvCxnSpPr/>
              <p:nvPr/>
            </p:nvCxnSpPr>
            <p:spPr>
              <a:xfrm>
                <a:off x="2077029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Conector reto 612"/>
              <p:cNvCxnSpPr/>
              <p:nvPr/>
            </p:nvCxnSpPr>
            <p:spPr>
              <a:xfrm>
                <a:off x="4231647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Conector reto 613"/>
              <p:cNvCxnSpPr/>
              <p:nvPr/>
            </p:nvCxnSpPr>
            <p:spPr>
              <a:xfrm>
                <a:off x="3513441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Conector reto 614"/>
              <p:cNvCxnSpPr/>
              <p:nvPr/>
            </p:nvCxnSpPr>
            <p:spPr>
              <a:xfrm>
                <a:off x="494985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6" name="Conector reto 615"/>
            <p:cNvCxnSpPr/>
            <p:nvPr/>
          </p:nvCxnSpPr>
          <p:spPr>
            <a:xfrm>
              <a:off x="3350570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Conector reto 616"/>
            <p:cNvCxnSpPr/>
            <p:nvPr/>
          </p:nvCxnSpPr>
          <p:spPr>
            <a:xfrm>
              <a:off x="3608435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Conector reto 617"/>
            <p:cNvCxnSpPr/>
            <p:nvPr/>
          </p:nvCxnSpPr>
          <p:spPr>
            <a:xfrm>
              <a:off x="3868408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Conector reto 618"/>
            <p:cNvCxnSpPr/>
            <p:nvPr/>
          </p:nvCxnSpPr>
          <p:spPr>
            <a:xfrm>
              <a:off x="4384202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Conector reto 619"/>
            <p:cNvCxnSpPr/>
            <p:nvPr/>
          </p:nvCxnSpPr>
          <p:spPr>
            <a:xfrm>
              <a:off x="4126273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Conector reto 620"/>
            <p:cNvCxnSpPr/>
            <p:nvPr/>
          </p:nvCxnSpPr>
          <p:spPr>
            <a:xfrm>
              <a:off x="4643262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Conector reto 621"/>
            <p:cNvCxnSpPr/>
            <p:nvPr/>
          </p:nvCxnSpPr>
          <p:spPr>
            <a:xfrm>
              <a:off x="4901126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Conector reto 622"/>
            <p:cNvCxnSpPr/>
            <p:nvPr/>
          </p:nvCxnSpPr>
          <p:spPr>
            <a:xfrm>
              <a:off x="5158991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Conector reto 623"/>
            <p:cNvCxnSpPr/>
            <p:nvPr/>
          </p:nvCxnSpPr>
          <p:spPr>
            <a:xfrm>
              <a:off x="5416855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Conector reto 624"/>
            <p:cNvCxnSpPr/>
            <p:nvPr/>
          </p:nvCxnSpPr>
          <p:spPr>
            <a:xfrm>
              <a:off x="5674720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Conector reto 625"/>
            <p:cNvCxnSpPr/>
            <p:nvPr/>
          </p:nvCxnSpPr>
          <p:spPr>
            <a:xfrm>
              <a:off x="5932584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7" name="Grupo 512"/>
            <p:cNvGrpSpPr/>
            <p:nvPr/>
          </p:nvGrpSpPr>
          <p:grpSpPr>
            <a:xfrm>
              <a:off x="2832734" y="2641882"/>
              <a:ext cx="515729" cy="45719"/>
              <a:chOff x="1358823" y="2261025"/>
              <a:chExt cx="3591030" cy="144016"/>
            </a:xfrm>
          </p:grpSpPr>
          <p:cxnSp>
            <p:nvCxnSpPr>
              <p:cNvPr id="628" name="Conector reto 627"/>
              <p:cNvCxnSpPr/>
              <p:nvPr/>
            </p:nvCxnSpPr>
            <p:spPr>
              <a:xfrm>
                <a:off x="1717926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Conector reto 628"/>
              <p:cNvCxnSpPr/>
              <p:nvPr/>
            </p:nvCxnSpPr>
            <p:spPr>
              <a:xfrm>
                <a:off x="3154338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Conector reto 629"/>
              <p:cNvCxnSpPr/>
              <p:nvPr/>
            </p:nvCxnSpPr>
            <p:spPr>
              <a:xfrm>
                <a:off x="2436132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Conector reto 630"/>
              <p:cNvCxnSpPr/>
              <p:nvPr/>
            </p:nvCxnSpPr>
            <p:spPr>
              <a:xfrm>
                <a:off x="4590750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Conector reto 631"/>
              <p:cNvCxnSpPr/>
              <p:nvPr/>
            </p:nvCxnSpPr>
            <p:spPr>
              <a:xfrm>
                <a:off x="3872544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Conector reto 632"/>
              <p:cNvCxnSpPr/>
              <p:nvPr/>
            </p:nvCxnSpPr>
            <p:spPr>
              <a:xfrm>
                <a:off x="135882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Conector reto 633"/>
              <p:cNvCxnSpPr/>
              <p:nvPr/>
            </p:nvCxnSpPr>
            <p:spPr>
              <a:xfrm>
                <a:off x="2795235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Conector reto 634"/>
              <p:cNvCxnSpPr/>
              <p:nvPr/>
            </p:nvCxnSpPr>
            <p:spPr>
              <a:xfrm>
                <a:off x="2077029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Conector reto 635"/>
              <p:cNvCxnSpPr/>
              <p:nvPr/>
            </p:nvCxnSpPr>
            <p:spPr>
              <a:xfrm>
                <a:off x="4231647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Conector reto 636"/>
              <p:cNvCxnSpPr/>
              <p:nvPr/>
            </p:nvCxnSpPr>
            <p:spPr>
              <a:xfrm>
                <a:off x="3513441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Conector reto 637"/>
              <p:cNvCxnSpPr/>
              <p:nvPr/>
            </p:nvCxnSpPr>
            <p:spPr>
              <a:xfrm>
                <a:off x="494985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0" name="Grupo 512"/>
            <p:cNvGrpSpPr/>
            <p:nvPr/>
          </p:nvGrpSpPr>
          <p:grpSpPr>
            <a:xfrm>
              <a:off x="2316409" y="2641882"/>
              <a:ext cx="515729" cy="45719"/>
              <a:chOff x="1358823" y="2261025"/>
              <a:chExt cx="3591030" cy="144016"/>
            </a:xfrm>
          </p:grpSpPr>
          <p:cxnSp>
            <p:nvCxnSpPr>
              <p:cNvPr id="641" name="Conector reto 640"/>
              <p:cNvCxnSpPr/>
              <p:nvPr/>
            </p:nvCxnSpPr>
            <p:spPr>
              <a:xfrm>
                <a:off x="1717926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Conector reto 641"/>
              <p:cNvCxnSpPr/>
              <p:nvPr/>
            </p:nvCxnSpPr>
            <p:spPr>
              <a:xfrm>
                <a:off x="3154338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Conector reto 642"/>
              <p:cNvCxnSpPr/>
              <p:nvPr/>
            </p:nvCxnSpPr>
            <p:spPr>
              <a:xfrm>
                <a:off x="2436132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Conector reto 643"/>
              <p:cNvCxnSpPr/>
              <p:nvPr/>
            </p:nvCxnSpPr>
            <p:spPr>
              <a:xfrm>
                <a:off x="4590750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Conector reto 644"/>
              <p:cNvCxnSpPr/>
              <p:nvPr/>
            </p:nvCxnSpPr>
            <p:spPr>
              <a:xfrm>
                <a:off x="3872544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Conector reto 645"/>
              <p:cNvCxnSpPr/>
              <p:nvPr/>
            </p:nvCxnSpPr>
            <p:spPr>
              <a:xfrm>
                <a:off x="135882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Conector reto 646"/>
              <p:cNvCxnSpPr/>
              <p:nvPr/>
            </p:nvCxnSpPr>
            <p:spPr>
              <a:xfrm>
                <a:off x="2795235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Conector reto 647"/>
              <p:cNvCxnSpPr/>
              <p:nvPr/>
            </p:nvCxnSpPr>
            <p:spPr>
              <a:xfrm>
                <a:off x="2077029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Conector reto 648"/>
              <p:cNvCxnSpPr/>
              <p:nvPr/>
            </p:nvCxnSpPr>
            <p:spPr>
              <a:xfrm>
                <a:off x="4231647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Conector reto 649"/>
              <p:cNvCxnSpPr/>
              <p:nvPr/>
            </p:nvCxnSpPr>
            <p:spPr>
              <a:xfrm>
                <a:off x="3513441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Conector reto 650"/>
              <p:cNvCxnSpPr/>
              <p:nvPr/>
            </p:nvCxnSpPr>
            <p:spPr>
              <a:xfrm>
                <a:off x="494985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2" name="Conector reto 651"/>
            <p:cNvCxnSpPr/>
            <p:nvPr/>
          </p:nvCxnSpPr>
          <p:spPr>
            <a:xfrm>
              <a:off x="3090599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Conector reto 652"/>
            <p:cNvCxnSpPr/>
            <p:nvPr/>
          </p:nvCxnSpPr>
          <p:spPr>
            <a:xfrm>
              <a:off x="2832898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Conector reto 653"/>
            <p:cNvCxnSpPr/>
            <p:nvPr/>
          </p:nvCxnSpPr>
          <p:spPr>
            <a:xfrm>
              <a:off x="2574274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Conector reto 654"/>
            <p:cNvCxnSpPr/>
            <p:nvPr/>
          </p:nvCxnSpPr>
          <p:spPr>
            <a:xfrm>
              <a:off x="2316409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7" name="Conector reto 416"/>
          <p:cNvCxnSpPr/>
          <p:nvPr/>
        </p:nvCxnSpPr>
        <p:spPr>
          <a:xfrm>
            <a:off x="687983" y="3525426"/>
            <a:ext cx="3685724" cy="1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8" name="CaixaDeTexto 289"/>
          <p:cNvSpPr txBox="1"/>
          <p:nvPr/>
        </p:nvSpPr>
        <p:spPr>
          <a:xfrm>
            <a:off x="3261782" y="3590230"/>
            <a:ext cx="20518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2067</a:t>
            </a:r>
            <a:endParaRPr lang="pt-BR" sz="800" dirty="0"/>
          </a:p>
        </p:txBody>
      </p:sp>
      <p:sp>
        <p:nvSpPr>
          <p:cNvPr id="659" name="CaixaDeTexto 658"/>
          <p:cNvSpPr txBox="1"/>
          <p:nvPr/>
        </p:nvSpPr>
        <p:spPr>
          <a:xfrm>
            <a:off x="5284980" y="4066725"/>
            <a:ext cx="144270" cy="16927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1100" b="1" dirty="0" smtClean="0"/>
              <a:t>11</a:t>
            </a:r>
            <a:endParaRPr lang="pt-BR" sz="1100" b="1" dirty="0"/>
          </a:p>
        </p:txBody>
      </p:sp>
    </p:spTree>
    <p:extLst>
      <p:ext uri="{BB962C8B-B14F-4D97-AF65-F5344CB8AC3E}">
        <p14:creationId xmlns:p14="http://schemas.microsoft.com/office/powerpoint/2010/main" val="68443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ENG – </a:t>
            </a:r>
            <a:r>
              <a:rPr lang="pt-BR" sz="2400" dirty="0">
                <a:latin typeface="Futura Medium" charset="0"/>
              </a:rPr>
              <a:t> A remota</a:t>
            </a:r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" name="Picture 25" descr="DVE51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224" y="2844217"/>
            <a:ext cx="2247419" cy="224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de cantos arredondados 7"/>
          <p:cNvSpPr/>
          <p:nvPr/>
        </p:nvSpPr>
        <p:spPr>
          <a:xfrm>
            <a:off x="1043608" y="4005646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Encoder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8" name="Retângulo de cantos arredondados 10"/>
          <p:cNvSpPr/>
          <p:nvPr/>
        </p:nvSpPr>
        <p:spPr>
          <a:xfrm>
            <a:off x="1043608" y="3292424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Modulador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9" name="Retângulo de cantos arredondados 12"/>
          <p:cNvSpPr/>
          <p:nvPr/>
        </p:nvSpPr>
        <p:spPr>
          <a:xfrm>
            <a:off x="1043608" y="2575778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Transmissor IDU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Retângulo de cantos arredondados 13"/>
          <p:cNvSpPr/>
          <p:nvPr/>
        </p:nvSpPr>
        <p:spPr>
          <a:xfrm>
            <a:off x="1043608" y="1857420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Transmissor ODU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1" name="Retângulo de cantos arredondados 18"/>
          <p:cNvSpPr/>
          <p:nvPr/>
        </p:nvSpPr>
        <p:spPr>
          <a:xfrm>
            <a:off x="1043608" y="1139062"/>
            <a:ext cx="1584176" cy="356611"/>
          </a:xfrm>
          <a:prstGeom prst="roundRect">
            <a:avLst/>
          </a:prstGeom>
          <a:solidFill>
            <a:schemeClr val="bg1"/>
          </a:solidFill>
          <a:ln>
            <a:solidFill>
              <a:srgbClr val="005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Antena TX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Seta para baixo 1"/>
          <p:cNvSpPr/>
          <p:nvPr/>
        </p:nvSpPr>
        <p:spPr>
          <a:xfrm rot="10800000">
            <a:off x="1763688" y="4437694"/>
            <a:ext cx="144016" cy="281174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Seta para baixo 19"/>
          <p:cNvSpPr/>
          <p:nvPr/>
        </p:nvSpPr>
        <p:spPr>
          <a:xfrm rot="10800000">
            <a:off x="1757174" y="3686753"/>
            <a:ext cx="144016" cy="281174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Seta para baixo 20"/>
          <p:cNvSpPr/>
          <p:nvPr/>
        </p:nvSpPr>
        <p:spPr>
          <a:xfrm rot="10800000">
            <a:off x="1757173" y="2970002"/>
            <a:ext cx="144016" cy="281174"/>
          </a:xfrm>
          <a:prstGeom prst="downArrow">
            <a:avLst/>
          </a:prstGeom>
          <a:solidFill>
            <a:srgbClr val="F49D17"/>
          </a:solidFill>
          <a:ln>
            <a:solidFill>
              <a:srgbClr val="F79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Seta para baixo 21"/>
          <p:cNvSpPr/>
          <p:nvPr/>
        </p:nvSpPr>
        <p:spPr>
          <a:xfrm rot="10800000">
            <a:off x="1757172" y="2256886"/>
            <a:ext cx="144016" cy="281174"/>
          </a:xfrm>
          <a:prstGeom prst="downArrow">
            <a:avLst/>
          </a:prstGeom>
          <a:solidFill>
            <a:srgbClr val="F49D17"/>
          </a:solidFill>
          <a:ln>
            <a:solidFill>
              <a:srgbClr val="F79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Seta para baixo 22"/>
          <p:cNvSpPr/>
          <p:nvPr/>
        </p:nvSpPr>
        <p:spPr>
          <a:xfrm rot="10800000">
            <a:off x="1757171" y="1528161"/>
            <a:ext cx="144016" cy="281174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43" name="Conector reto 3"/>
          <p:cNvCxnSpPr/>
          <p:nvPr/>
        </p:nvCxnSpPr>
        <p:spPr>
          <a:xfrm>
            <a:off x="1974571" y="4641046"/>
            <a:ext cx="15121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23"/>
          <p:cNvSpPr txBox="1"/>
          <p:nvPr/>
        </p:nvSpPr>
        <p:spPr>
          <a:xfrm>
            <a:off x="3486739" y="4487157"/>
            <a:ext cx="1240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SDI 1485Mbps</a:t>
            </a:r>
            <a:endParaRPr lang="pt-BR" sz="1400" dirty="0"/>
          </a:p>
        </p:txBody>
      </p:sp>
      <p:cxnSp>
        <p:nvCxnSpPr>
          <p:cNvPr id="50" name="Conector reto 24"/>
          <p:cNvCxnSpPr/>
          <p:nvPr/>
        </p:nvCxnSpPr>
        <p:spPr>
          <a:xfrm>
            <a:off x="1974571" y="3848949"/>
            <a:ext cx="15121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25"/>
          <p:cNvSpPr txBox="1"/>
          <p:nvPr/>
        </p:nvSpPr>
        <p:spPr>
          <a:xfrm>
            <a:off x="3486739" y="3584086"/>
            <a:ext cx="114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TS 15Mbps@</a:t>
            </a:r>
          </a:p>
          <a:p>
            <a:r>
              <a:rPr lang="pt-BR" sz="1400" dirty="0" smtClean="0"/>
              <a:t>ASI 270Mbps</a:t>
            </a:r>
            <a:endParaRPr lang="pt-BR" sz="1400" dirty="0"/>
          </a:p>
        </p:txBody>
      </p:sp>
      <p:cxnSp>
        <p:nvCxnSpPr>
          <p:cNvPr id="54" name="Conector reto 28"/>
          <p:cNvCxnSpPr/>
          <p:nvPr/>
        </p:nvCxnSpPr>
        <p:spPr>
          <a:xfrm>
            <a:off x="1974571" y="3101293"/>
            <a:ext cx="15121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29"/>
          <p:cNvSpPr txBox="1"/>
          <p:nvPr/>
        </p:nvSpPr>
        <p:spPr>
          <a:xfrm>
            <a:off x="3486739" y="2947404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FI 70MHz@8MHz</a:t>
            </a:r>
            <a:endParaRPr lang="pt-BR" sz="1400" dirty="0"/>
          </a:p>
        </p:txBody>
      </p:sp>
      <p:cxnSp>
        <p:nvCxnSpPr>
          <p:cNvPr id="59" name="Conector reto 30"/>
          <p:cNvCxnSpPr/>
          <p:nvPr/>
        </p:nvCxnSpPr>
        <p:spPr>
          <a:xfrm>
            <a:off x="1974571" y="2414856"/>
            <a:ext cx="15121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31"/>
          <p:cNvSpPr txBox="1"/>
          <p:nvPr/>
        </p:nvSpPr>
        <p:spPr>
          <a:xfrm>
            <a:off x="3486739" y="2260967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FI 70MHz@8MHz</a:t>
            </a:r>
            <a:endParaRPr lang="pt-BR" sz="1400" dirty="0"/>
          </a:p>
        </p:txBody>
      </p:sp>
      <p:cxnSp>
        <p:nvCxnSpPr>
          <p:cNvPr id="61" name="Conector reto 32"/>
          <p:cNvCxnSpPr/>
          <p:nvPr/>
        </p:nvCxnSpPr>
        <p:spPr>
          <a:xfrm>
            <a:off x="1974571" y="1694287"/>
            <a:ext cx="15121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33"/>
          <p:cNvSpPr txBox="1"/>
          <p:nvPr/>
        </p:nvSpPr>
        <p:spPr>
          <a:xfrm>
            <a:off x="3486739" y="1328689"/>
            <a:ext cx="15167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RF 2GHz@8MHz</a:t>
            </a:r>
          </a:p>
          <a:p>
            <a:r>
              <a:rPr lang="pt-BR" sz="1400" dirty="0" smtClean="0"/>
              <a:t>RF 2,5GHz@8MHz</a:t>
            </a:r>
          </a:p>
          <a:p>
            <a:r>
              <a:rPr lang="pt-BR" sz="1400" dirty="0" smtClean="0"/>
              <a:t>RF 7GHz@8MHz</a:t>
            </a:r>
            <a:endParaRPr lang="pt-BR" sz="1400" dirty="0"/>
          </a:p>
        </p:txBody>
      </p:sp>
      <p:pic>
        <p:nvPicPr>
          <p:cNvPr id="63" name="Picture 2" descr="Resultado de imagem para antenna 2a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979178"/>
            <a:ext cx="3566654" cy="227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71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o 79"/>
          <p:cNvGrpSpPr/>
          <p:nvPr/>
        </p:nvGrpSpPr>
        <p:grpSpPr>
          <a:xfrm>
            <a:off x="4776561" y="890409"/>
            <a:ext cx="1347492" cy="891762"/>
            <a:chOff x="4685162" y="2018923"/>
            <a:chExt cx="1347492" cy="891762"/>
          </a:xfrm>
        </p:grpSpPr>
        <p:sp>
          <p:nvSpPr>
            <p:cNvPr id="40" name="CaixaDeTexto 39"/>
            <p:cNvSpPr txBox="1"/>
            <p:nvPr/>
          </p:nvSpPr>
          <p:spPr>
            <a:xfrm>
              <a:off x="4944717" y="2317175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 smtClean="0">
                  <a:solidFill>
                    <a:schemeClr val="accent6">
                      <a:lumMod val="50000"/>
                    </a:schemeClr>
                  </a:solidFill>
                </a:rPr>
                <a:t>ML5</a:t>
              </a:r>
              <a:endParaRPr lang="pt-BR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2" cstate="print">
              <a:lum bright="-20000" contrast="37000"/>
            </a:blip>
            <a:srcRect/>
            <a:stretch>
              <a:fillRect/>
            </a:stretch>
          </p:blipFill>
          <p:spPr bwMode="auto">
            <a:xfrm>
              <a:off x="4685162" y="2018923"/>
              <a:ext cx="821902" cy="89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2" descr="NINJ_1461.gif (600×600)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42944" y="2092952"/>
              <a:ext cx="789710" cy="789710"/>
            </a:xfrm>
            <a:prstGeom prst="rect">
              <a:avLst/>
            </a:prstGeom>
            <a:noFill/>
          </p:spPr>
        </p:pic>
        <p:cxnSp>
          <p:nvCxnSpPr>
            <p:cNvPr id="43" name="Conector reto 42"/>
            <p:cNvCxnSpPr/>
            <p:nvPr/>
          </p:nvCxnSpPr>
          <p:spPr>
            <a:xfrm flipH="1" flipV="1">
              <a:off x="5693446" y="2087876"/>
              <a:ext cx="4011" cy="2125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orma livre 43"/>
            <p:cNvSpPr/>
            <p:nvPr/>
          </p:nvSpPr>
          <p:spPr>
            <a:xfrm>
              <a:off x="5209996" y="2555669"/>
              <a:ext cx="325521" cy="243974"/>
            </a:xfrm>
            <a:custGeom>
              <a:avLst/>
              <a:gdLst>
                <a:gd name="connsiteX0" fmla="*/ 8690 w 325521"/>
                <a:gd name="connsiteY0" fmla="*/ 93579 h 243974"/>
                <a:gd name="connsiteX1" fmla="*/ 40774 w 325521"/>
                <a:gd name="connsiteY1" fmla="*/ 21389 h 243974"/>
                <a:gd name="connsiteX2" fmla="*/ 253332 w 325521"/>
                <a:gd name="connsiteY2" fmla="*/ 221916 h 243974"/>
                <a:gd name="connsiteX3" fmla="*/ 325521 w 325521"/>
                <a:gd name="connsiteY3" fmla="*/ 153737 h 24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521" h="243974">
                  <a:moveTo>
                    <a:pt x="8690" y="93579"/>
                  </a:moveTo>
                  <a:cubicBezTo>
                    <a:pt x="4345" y="46789"/>
                    <a:pt x="0" y="0"/>
                    <a:pt x="40774" y="21389"/>
                  </a:cubicBezTo>
                  <a:cubicBezTo>
                    <a:pt x="81548" y="42779"/>
                    <a:pt x="205874" y="199858"/>
                    <a:pt x="253332" y="221916"/>
                  </a:cubicBezTo>
                  <a:cubicBezTo>
                    <a:pt x="300790" y="243974"/>
                    <a:pt x="313155" y="198855"/>
                    <a:pt x="325521" y="153737"/>
                  </a:cubicBez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pt-BR" sz="2800" dirty="0" smtClean="0">
                <a:latin typeface="Futura Medium" pitchFamily="34" charset="0"/>
              </a:rPr>
              <a:t>Carnaval Rio de Janeiro – </a:t>
            </a:r>
            <a:r>
              <a:rPr lang="pt-BR" sz="2400" dirty="0" err="1" smtClean="0">
                <a:latin typeface="Futura Medium" pitchFamily="34" charset="0"/>
              </a:rPr>
              <a:t>Tx</a:t>
            </a:r>
            <a:r>
              <a:rPr lang="pt-BR" sz="2400" dirty="0" smtClean="0">
                <a:latin typeface="Futura Medium" pitchFamily="34" charset="0"/>
              </a:rPr>
              <a:t> Jornalismo</a:t>
            </a:r>
            <a:endParaRPr lang="pt-BR" sz="2800" dirty="0">
              <a:latin typeface="Futura Medium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768" y="3092341"/>
            <a:ext cx="7429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768" y="1000720"/>
            <a:ext cx="7429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upo 79"/>
          <p:cNvGrpSpPr/>
          <p:nvPr/>
        </p:nvGrpSpPr>
        <p:grpSpPr>
          <a:xfrm>
            <a:off x="752804" y="3028600"/>
            <a:ext cx="1347492" cy="891762"/>
            <a:chOff x="4685162" y="2018923"/>
            <a:chExt cx="1347492" cy="891762"/>
          </a:xfrm>
        </p:grpSpPr>
        <p:sp>
          <p:nvSpPr>
            <p:cNvPr id="6" name="CaixaDeTexto 5"/>
            <p:cNvSpPr txBox="1"/>
            <p:nvPr/>
          </p:nvSpPr>
          <p:spPr>
            <a:xfrm>
              <a:off x="4944717" y="2317175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 smtClean="0">
                  <a:solidFill>
                    <a:schemeClr val="accent6">
                      <a:lumMod val="50000"/>
                    </a:schemeClr>
                  </a:solidFill>
                </a:rPr>
                <a:t>ML5</a:t>
              </a:r>
              <a:endParaRPr lang="pt-BR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>
              <a:lum bright="-20000" contrast="37000"/>
            </a:blip>
            <a:srcRect/>
            <a:stretch>
              <a:fillRect/>
            </a:stretch>
          </p:blipFill>
          <p:spPr bwMode="auto">
            <a:xfrm>
              <a:off x="4685162" y="2018923"/>
              <a:ext cx="821902" cy="89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 descr="NINJ_1461.gif (600×600)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42944" y="2092952"/>
              <a:ext cx="789710" cy="789710"/>
            </a:xfrm>
            <a:prstGeom prst="rect">
              <a:avLst/>
            </a:prstGeom>
            <a:noFill/>
          </p:spPr>
        </p:pic>
        <p:cxnSp>
          <p:nvCxnSpPr>
            <p:cNvPr id="9" name="Conector reto 8"/>
            <p:cNvCxnSpPr/>
            <p:nvPr/>
          </p:nvCxnSpPr>
          <p:spPr>
            <a:xfrm flipH="1" flipV="1">
              <a:off x="5693446" y="2087876"/>
              <a:ext cx="4011" cy="2125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orma livre 9"/>
            <p:cNvSpPr/>
            <p:nvPr/>
          </p:nvSpPr>
          <p:spPr>
            <a:xfrm>
              <a:off x="5209996" y="2555669"/>
              <a:ext cx="325521" cy="243974"/>
            </a:xfrm>
            <a:custGeom>
              <a:avLst/>
              <a:gdLst>
                <a:gd name="connsiteX0" fmla="*/ 8690 w 325521"/>
                <a:gd name="connsiteY0" fmla="*/ 93579 h 243974"/>
                <a:gd name="connsiteX1" fmla="*/ 40774 w 325521"/>
                <a:gd name="connsiteY1" fmla="*/ 21389 h 243974"/>
                <a:gd name="connsiteX2" fmla="*/ 253332 w 325521"/>
                <a:gd name="connsiteY2" fmla="*/ 221916 h 243974"/>
                <a:gd name="connsiteX3" fmla="*/ 325521 w 325521"/>
                <a:gd name="connsiteY3" fmla="*/ 153737 h 24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521" h="243974">
                  <a:moveTo>
                    <a:pt x="8690" y="93579"/>
                  </a:moveTo>
                  <a:cubicBezTo>
                    <a:pt x="4345" y="46789"/>
                    <a:pt x="0" y="0"/>
                    <a:pt x="40774" y="21389"/>
                  </a:cubicBezTo>
                  <a:cubicBezTo>
                    <a:pt x="81548" y="42779"/>
                    <a:pt x="205874" y="199858"/>
                    <a:pt x="253332" y="221916"/>
                  </a:cubicBezTo>
                  <a:cubicBezTo>
                    <a:pt x="300790" y="243974"/>
                    <a:pt x="313155" y="198855"/>
                    <a:pt x="325521" y="153737"/>
                  </a:cubicBez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upo 79"/>
          <p:cNvGrpSpPr/>
          <p:nvPr/>
        </p:nvGrpSpPr>
        <p:grpSpPr>
          <a:xfrm>
            <a:off x="2640546" y="3004813"/>
            <a:ext cx="1347492" cy="891762"/>
            <a:chOff x="4685162" y="2018923"/>
            <a:chExt cx="1347492" cy="891762"/>
          </a:xfrm>
        </p:grpSpPr>
        <p:sp>
          <p:nvSpPr>
            <p:cNvPr id="12" name="CaixaDeTexto 11"/>
            <p:cNvSpPr txBox="1"/>
            <p:nvPr/>
          </p:nvSpPr>
          <p:spPr>
            <a:xfrm>
              <a:off x="4944717" y="2317175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 smtClean="0">
                  <a:solidFill>
                    <a:schemeClr val="accent6">
                      <a:lumMod val="50000"/>
                    </a:schemeClr>
                  </a:solidFill>
                </a:rPr>
                <a:t>ML5</a:t>
              </a:r>
              <a:endParaRPr lang="pt-BR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 cstate="print">
              <a:lum bright="-20000" contrast="37000"/>
            </a:blip>
            <a:srcRect/>
            <a:stretch>
              <a:fillRect/>
            </a:stretch>
          </p:blipFill>
          <p:spPr bwMode="auto">
            <a:xfrm>
              <a:off x="4685162" y="2018923"/>
              <a:ext cx="821902" cy="89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 descr="NINJ_1461.gif (600×600)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42944" y="2092952"/>
              <a:ext cx="789710" cy="789710"/>
            </a:xfrm>
            <a:prstGeom prst="rect">
              <a:avLst/>
            </a:prstGeom>
            <a:noFill/>
          </p:spPr>
        </p:pic>
        <p:cxnSp>
          <p:nvCxnSpPr>
            <p:cNvPr id="15" name="Conector reto 14"/>
            <p:cNvCxnSpPr/>
            <p:nvPr/>
          </p:nvCxnSpPr>
          <p:spPr>
            <a:xfrm flipH="1" flipV="1">
              <a:off x="5693446" y="2087876"/>
              <a:ext cx="4011" cy="2125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orma livre 15"/>
            <p:cNvSpPr/>
            <p:nvPr/>
          </p:nvSpPr>
          <p:spPr>
            <a:xfrm>
              <a:off x="5209996" y="2555669"/>
              <a:ext cx="325521" cy="243974"/>
            </a:xfrm>
            <a:custGeom>
              <a:avLst/>
              <a:gdLst>
                <a:gd name="connsiteX0" fmla="*/ 8690 w 325521"/>
                <a:gd name="connsiteY0" fmla="*/ 93579 h 243974"/>
                <a:gd name="connsiteX1" fmla="*/ 40774 w 325521"/>
                <a:gd name="connsiteY1" fmla="*/ 21389 h 243974"/>
                <a:gd name="connsiteX2" fmla="*/ 253332 w 325521"/>
                <a:gd name="connsiteY2" fmla="*/ 221916 h 243974"/>
                <a:gd name="connsiteX3" fmla="*/ 325521 w 325521"/>
                <a:gd name="connsiteY3" fmla="*/ 153737 h 24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521" h="243974">
                  <a:moveTo>
                    <a:pt x="8690" y="93579"/>
                  </a:moveTo>
                  <a:cubicBezTo>
                    <a:pt x="4345" y="46789"/>
                    <a:pt x="0" y="0"/>
                    <a:pt x="40774" y="21389"/>
                  </a:cubicBezTo>
                  <a:cubicBezTo>
                    <a:pt x="81548" y="42779"/>
                    <a:pt x="205874" y="199858"/>
                    <a:pt x="253332" y="221916"/>
                  </a:cubicBezTo>
                  <a:cubicBezTo>
                    <a:pt x="300790" y="243974"/>
                    <a:pt x="313155" y="198855"/>
                    <a:pt x="325521" y="153737"/>
                  </a:cubicBez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upo 79"/>
          <p:cNvGrpSpPr/>
          <p:nvPr/>
        </p:nvGrpSpPr>
        <p:grpSpPr>
          <a:xfrm>
            <a:off x="2663117" y="931767"/>
            <a:ext cx="1347492" cy="891762"/>
            <a:chOff x="4685162" y="2018923"/>
            <a:chExt cx="1347492" cy="891762"/>
          </a:xfrm>
        </p:grpSpPr>
        <p:sp>
          <p:nvSpPr>
            <p:cNvPr id="18" name="CaixaDeTexto 17"/>
            <p:cNvSpPr txBox="1"/>
            <p:nvPr/>
          </p:nvSpPr>
          <p:spPr>
            <a:xfrm>
              <a:off x="4944717" y="2317175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 smtClean="0">
                  <a:solidFill>
                    <a:schemeClr val="accent6">
                      <a:lumMod val="50000"/>
                    </a:schemeClr>
                  </a:solidFill>
                </a:rPr>
                <a:t>ML5</a:t>
              </a:r>
              <a:endParaRPr lang="pt-BR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2" cstate="print">
              <a:lum bright="-20000" contrast="37000"/>
            </a:blip>
            <a:srcRect/>
            <a:stretch>
              <a:fillRect/>
            </a:stretch>
          </p:blipFill>
          <p:spPr bwMode="auto">
            <a:xfrm>
              <a:off x="4685162" y="2018923"/>
              <a:ext cx="821902" cy="89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2" descr="NINJ_1461.gif (600×600)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42944" y="2092952"/>
              <a:ext cx="789710" cy="789710"/>
            </a:xfrm>
            <a:prstGeom prst="rect">
              <a:avLst/>
            </a:prstGeom>
            <a:noFill/>
          </p:spPr>
        </p:pic>
        <p:cxnSp>
          <p:nvCxnSpPr>
            <p:cNvPr id="21" name="Conector reto 20"/>
            <p:cNvCxnSpPr/>
            <p:nvPr/>
          </p:nvCxnSpPr>
          <p:spPr>
            <a:xfrm flipH="1" flipV="1">
              <a:off x="5693446" y="2087876"/>
              <a:ext cx="4011" cy="2125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orma livre 21"/>
            <p:cNvSpPr/>
            <p:nvPr/>
          </p:nvSpPr>
          <p:spPr>
            <a:xfrm>
              <a:off x="5209996" y="2555669"/>
              <a:ext cx="325521" cy="243974"/>
            </a:xfrm>
            <a:custGeom>
              <a:avLst/>
              <a:gdLst>
                <a:gd name="connsiteX0" fmla="*/ 8690 w 325521"/>
                <a:gd name="connsiteY0" fmla="*/ 93579 h 243974"/>
                <a:gd name="connsiteX1" fmla="*/ 40774 w 325521"/>
                <a:gd name="connsiteY1" fmla="*/ 21389 h 243974"/>
                <a:gd name="connsiteX2" fmla="*/ 253332 w 325521"/>
                <a:gd name="connsiteY2" fmla="*/ 221916 h 243974"/>
                <a:gd name="connsiteX3" fmla="*/ 325521 w 325521"/>
                <a:gd name="connsiteY3" fmla="*/ 153737 h 24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521" h="243974">
                  <a:moveTo>
                    <a:pt x="8690" y="93579"/>
                  </a:moveTo>
                  <a:cubicBezTo>
                    <a:pt x="4345" y="46789"/>
                    <a:pt x="0" y="0"/>
                    <a:pt x="40774" y="21389"/>
                  </a:cubicBezTo>
                  <a:cubicBezTo>
                    <a:pt x="81548" y="42779"/>
                    <a:pt x="205874" y="199858"/>
                    <a:pt x="253332" y="221916"/>
                  </a:cubicBezTo>
                  <a:cubicBezTo>
                    <a:pt x="300790" y="243974"/>
                    <a:pt x="313155" y="198855"/>
                    <a:pt x="325521" y="153737"/>
                  </a:cubicBezTo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Conector reto 22"/>
          <p:cNvCxnSpPr/>
          <p:nvPr/>
        </p:nvCxnSpPr>
        <p:spPr>
          <a:xfrm flipH="1">
            <a:off x="6601615" y="854918"/>
            <a:ext cx="12359" cy="4195119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 cstate="print">
            <a:lum bright="-20000" contrast="37000"/>
          </a:blip>
          <a:srcRect/>
          <a:stretch>
            <a:fillRect/>
          </a:stretch>
        </p:blipFill>
        <p:spPr bwMode="auto">
          <a:xfrm>
            <a:off x="890331" y="839439"/>
            <a:ext cx="868607" cy="91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CaixaDeTexto 24"/>
          <p:cNvSpPr txBox="1"/>
          <p:nvPr/>
        </p:nvSpPr>
        <p:spPr>
          <a:xfrm>
            <a:off x="934365" y="1013854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accent6">
                    <a:lumMod val="50000"/>
                  </a:schemeClr>
                </a:solidFill>
              </a:rPr>
              <a:t>ML1</a:t>
            </a:r>
            <a:endParaRPr lang="pt-BR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6" name="Conector reto 25"/>
          <p:cNvCxnSpPr/>
          <p:nvPr/>
        </p:nvCxnSpPr>
        <p:spPr>
          <a:xfrm flipH="1">
            <a:off x="4384393" y="876648"/>
            <a:ext cx="12359" cy="4195119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752804" y="3115141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accent6">
                    <a:lumMod val="50000"/>
                  </a:schemeClr>
                </a:solidFill>
              </a:rPr>
              <a:t>ML 3</a:t>
            </a:r>
            <a:endParaRPr lang="pt-BR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2720729" y="1013854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accent6">
                    <a:lumMod val="50000"/>
                  </a:schemeClr>
                </a:solidFill>
              </a:rPr>
              <a:t>ML 2</a:t>
            </a:r>
            <a:endParaRPr lang="pt-BR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2640546" y="3114258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accent6">
                    <a:lumMod val="50000"/>
                  </a:schemeClr>
                </a:solidFill>
              </a:rPr>
              <a:t>ML4</a:t>
            </a:r>
            <a:endParaRPr lang="pt-BR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521779" y="674554"/>
            <a:ext cx="1619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accent6">
                    <a:lumMod val="50000"/>
                  </a:schemeClr>
                </a:solidFill>
              </a:rPr>
              <a:t>CONCENTRAÇÃO</a:t>
            </a:r>
            <a:endParaRPr lang="pt-B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5063352" y="674554"/>
            <a:ext cx="653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accent6">
                    <a:lumMod val="50000"/>
                  </a:schemeClr>
                </a:solidFill>
              </a:rPr>
              <a:t>PISTA</a:t>
            </a:r>
            <a:endParaRPr lang="pt-B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7368962" y="674554"/>
            <a:ext cx="114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accent6">
                    <a:lumMod val="50000"/>
                  </a:schemeClr>
                </a:solidFill>
              </a:rPr>
              <a:t>DISPERSÃO</a:t>
            </a:r>
            <a:endParaRPr lang="pt-B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2437137" y="1767580"/>
            <a:ext cx="17011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 smtClean="0">
                <a:solidFill>
                  <a:schemeClr val="accent6">
                    <a:lumMod val="50000"/>
                  </a:schemeClr>
                </a:solidFill>
              </a:rPr>
              <a:t>L1700 + PA </a:t>
            </a:r>
            <a:r>
              <a:rPr lang="pt-BR" sz="1050" dirty="0" err="1" smtClean="0">
                <a:solidFill>
                  <a:schemeClr val="accent6">
                    <a:lumMod val="50000"/>
                  </a:schemeClr>
                </a:solidFill>
              </a:rPr>
              <a:t>Barrel</a:t>
            </a:r>
            <a:r>
              <a:rPr lang="pt-BR" sz="105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sz="1050" dirty="0" err="1" smtClean="0">
                <a:solidFill>
                  <a:schemeClr val="accent6">
                    <a:lumMod val="50000"/>
                  </a:schemeClr>
                </a:solidFill>
              </a:rPr>
              <a:t>Booster</a:t>
            </a:r>
            <a:r>
              <a:rPr lang="pt-BR" sz="105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pt-BR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1051162" y="3834036"/>
            <a:ext cx="5469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 smtClean="0">
                <a:solidFill>
                  <a:schemeClr val="accent6">
                    <a:lumMod val="50000"/>
                  </a:schemeClr>
                </a:solidFill>
              </a:rPr>
              <a:t>L1700 </a:t>
            </a:r>
            <a:endParaRPr lang="pt-BR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80566" y="1756039"/>
            <a:ext cx="588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solidFill>
                  <a:schemeClr val="accent6">
                    <a:lumMod val="50000"/>
                  </a:schemeClr>
                </a:solidFill>
              </a:rPr>
              <a:t>L1500</a:t>
            </a:r>
            <a:endParaRPr lang="pt-BR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7588164" y="3822495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solidFill>
                  <a:schemeClr val="accent6">
                    <a:lumMod val="50000"/>
                  </a:schemeClr>
                </a:solidFill>
              </a:rPr>
              <a:t>L1500</a:t>
            </a:r>
            <a:endParaRPr lang="pt-BR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38" name="Tabela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654529"/>
              </p:ext>
            </p:extLst>
          </p:nvPr>
        </p:nvGraphicFramePr>
        <p:xfrm>
          <a:off x="706406" y="2008170"/>
          <a:ext cx="1236456" cy="678180"/>
        </p:xfrm>
        <a:graphic>
          <a:graphicData uri="http://schemas.openxmlformats.org/drawingml/2006/table">
            <a:tbl>
              <a:tblPr/>
              <a:tblGrid>
                <a:gridCol w="553379"/>
                <a:gridCol w="683077"/>
              </a:tblGrid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MOD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LMS-T 10M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CONST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16QAM 2/3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TAXA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19,52 </a:t>
                      </a: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Mbps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5" name="CaixaDeTexto 44"/>
          <p:cNvSpPr txBox="1"/>
          <p:nvPr/>
        </p:nvSpPr>
        <p:spPr>
          <a:xfrm>
            <a:off x="2451143" y="3834036"/>
            <a:ext cx="16385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 smtClean="0">
                <a:solidFill>
                  <a:schemeClr val="accent6">
                    <a:lumMod val="50000"/>
                  </a:schemeClr>
                </a:solidFill>
              </a:rPr>
              <a:t>L1700 + PA </a:t>
            </a:r>
            <a:r>
              <a:rPr lang="pt-BR" sz="1050" dirty="0" err="1" smtClean="0">
                <a:solidFill>
                  <a:schemeClr val="accent6">
                    <a:lumMod val="50000"/>
                  </a:schemeClr>
                </a:solidFill>
              </a:rPr>
              <a:t>Barrel</a:t>
            </a:r>
            <a:r>
              <a:rPr lang="pt-BR" sz="105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sz="1050" dirty="0" err="1" smtClean="0">
                <a:solidFill>
                  <a:schemeClr val="accent6">
                    <a:lumMod val="50000"/>
                  </a:schemeClr>
                </a:solidFill>
              </a:rPr>
              <a:t>Booster</a:t>
            </a:r>
            <a:r>
              <a:rPr lang="pt-BR" sz="105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pt-BR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7653610" y="1045753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accent6">
                    <a:lumMod val="50000"/>
                  </a:schemeClr>
                </a:solidFill>
              </a:rPr>
              <a:t>ML6</a:t>
            </a:r>
            <a:endParaRPr lang="pt-BR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760624"/>
              </p:ext>
            </p:extLst>
          </p:nvPr>
        </p:nvGraphicFramePr>
        <p:xfrm>
          <a:off x="2669462" y="2008170"/>
          <a:ext cx="1236456" cy="678180"/>
        </p:xfrm>
        <a:graphic>
          <a:graphicData uri="http://schemas.openxmlformats.org/drawingml/2006/table">
            <a:tbl>
              <a:tblPr/>
              <a:tblGrid>
                <a:gridCol w="553379"/>
                <a:gridCol w="683077"/>
              </a:tblGrid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MOD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LMS-T 10M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CONST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16QAM 2/3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1/16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TAXA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19,52 </a:t>
                      </a: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Mbps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8" name="Tabela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511419"/>
              </p:ext>
            </p:extLst>
          </p:nvPr>
        </p:nvGraphicFramePr>
        <p:xfrm>
          <a:off x="706406" y="4059775"/>
          <a:ext cx="1236456" cy="678180"/>
        </p:xfrm>
        <a:graphic>
          <a:graphicData uri="http://schemas.openxmlformats.org/drawingml/2006/table">
            <a:tbl>
              <a:tblPr/>
              <a:tblGrid>
                <a:gridCol w="553379"/>
                <a:gridCol w="683077"/>
              </a:tblGrid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MOD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LMS-T 10M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CONST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16QAM 2/3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TAXA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19,52 </a:t>
                      </a: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Mbps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250147"/>
              </p:ext>
            </p:extLst>
          </p:nvPr>
        </p:nvGraphicFramePr>
        <p:xfrm>
          <a:off x="2669462" y="4059775"/>
          <a:ext cx="1236456" cy="678180"/>
        </p:xfrm>
        <a:graphic>
          <a:graphicData uri="http://schemas.openxmlformats.org/drawingml/2006/table">
            <a:tbl>
              <a:tblPr/>
              <a:tblGrid>
                <a:gridCol w="553379"/>
                <a:gridCol w="683077"/>
              </a:tblGrid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MOD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LMS-T 10M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CONST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16QAM 2/3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TAXA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19,52 </a:t>
                      </a: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Mbps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0" name="CaixaDeTexto 49"/>
          <p:cNvSpPr txBox="1"/>
          <p:nvPr/>
        </p:nvSpPr>
        <p:spPr>
          <a:xfrm>
            <a:off x="4735207" y="1767580"/>
            <a:ext cx="14302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 smtClean="0">
                <a:solidFill>
                  <a:schemeClr val="accent6">
                    <a:lumMod val="50000"/>
                  </a:schemeClr>
                </a:solidFill>
              </a:rPr>
              <a:t>L1500 + </a:t>
            </a:r>
            <a:r>
              <a:rPr lang="pt-BR" sz="1050" dirty="0" err="1" smtClean="0">
                <a:solidFill>
                  <a:schemeClr val="accent6">
                    <a:lumMod val="50000"/>
                  </a:schemeClr>
                </a:solidFill>
              </a:rPr>
              <a:t>Barrel</a:t>
            </a:r>
            <a:r>
              <a:rPr lang="pt-BR" sz="105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sz="1050" dirty="0" err="1" smtClean="0">
                <a:solidFill>
                  <a:schemeClr val="accent6">
                    <a:lumMod val="50000"/>
                  </a:schemeClr>
                </a:solidFill>
              </a:rPr>
              <a:t>Booster</a:t>
            </a:r>
            <a:endParaRPr lang="pt-BR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095444"/>
              </p:ext>
            </p:extLst>
          </p:nvPr>
        </p:nvGraphicFramePr>
        <p:xfrm>
          <a:off x="4832079" y="2008170"/>
          <a:ext cx="1236456" cy="678180"/>
        </p:xfrm>
        <a:graphic>
          <a:graphicData uri="http://schemas.openxmlformats.org/drawingml/2006/table">
            <a:tbl>
              <a:tblPr/>
              <a:tblGrid>
                <a:gridCol w="553379"/>
                <a:gridCol w="683077"/>
              </a:tblGrid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MOD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LMS-T 10M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CONST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16QAM 2/3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TAXA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19,52 </a:t>
                      </a: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Mbps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2" name="CaixaDeTexto 51"/>
          <p:cNvSpPr txBox="1"/>
          <p:nvPr/>
        </p:nvSpPr>
        <p:spPr>
          <a:xfrm>
            <a:off x="4795615" y="1045753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accent6">
                    <a:lumMod val="50000"/>
                  </a:schemeClr>
                </a:solidFill>
              </a:rPr>
              <a:t>ML5</a:t>
            </a:r>
            <a:endParaRPr lang="pt-BR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53" name="Tabela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813221"/>
              </p:ext>
            </p:extLst>
          </p:nvPr>
        </p:nvGraphicFramePr>
        <p:xfrm>
          <a:off x="7251323" y="2008170"/>
          <a:ext cx="1236456" cy="678180"/>
        </p:xfrm>
        <a:graphic>
          <a:graphicData uri="http://schemas.openxmlformats.org/drawingml/2006/table">
            <a:tbl>
              <a:tblPr/>
              <a:tblGrid>
                <a:gridCol w="553379"/>
                <a:gridCol w="683077"/>
              </a:tblGrid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MOD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LMS-T 10M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CONST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16QAM 2/3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TAXA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19,52 </a:t>
                      </a: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Mbps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4" name="Tabela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439348"/>
              </p:ext>
            </p:extLst>
          </p:nvPr>
        </p:nvGraphicFramePr>
        <p:xfrm>
          <a:off x="7251423" y="4059775"/>
          <a:ext cx="1236456" cy="678180"/>
        </p:xfrm>
        <a:graphic>
          <a:graphicData uri="http://schemas.openxmlformats.org/drawingml/2006/table">
            <a:tbl>
              <a:tblPr/>
              <a:tblGrid>
                <a:gridCol w="553379"/>
                <a:gridCol w="683077"/>
              </a:tblGrid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MOD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LMS-T 10M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CONST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16QAM 2/3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TAXA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19,52 </a:t>
                      </a: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Mbps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5" name="CaixaDeTexto 54"/>
          <p:cNvSpPr txBox="1"/>
          <p:nvPr/>
        </p:nvSpPr>
        <p:spPr>
          <a:xfrm>
            <a:off x="7622628" y="3115141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accent6">
                    <a:lumMod val="50000"/>
                  </a:schemeClr>
                </a:solidFill>
              </a:rPr>
              <a:t>ML 7</a:t>
            </a:r>
            <a:endParaRPr lang="pt-BR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CaixaDeTexto 55"/>
          <p:cNvSpPr txBox="1"/>
          <p:nvPr/>
        </p:nvSpPr>
        <p:spPr>
          <a:xfrm>
            <a:off x="530596" y="1763568"/>
            <a:ext cx="17011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 smtClean="0">
                <a:solidFill>
                  <a:schemeClr val="accent6">
                    <a:lumMod val="50000"/>
                  </a:schemeClr>
                </a:solidFill>
              </a:rPr>
              <a:t>L1700 + PA </a:t>
            </a:r>
            <a:r>
              <a:rPr lang="pt-BR" sz="1050" dirty="0" err="1" smtClean="0">
                <a:solidFill>
                  <a:schemeClr val="accent6">
                    <a:lumMod val="50000"/>
                  </a:schemeClr>
                </a:solidFill>
              </a:rPr>
              <a:t>Barrel</a:t>
            </a:r>
            <a:r>
              <a:rPr lang="pt-BR" sz="105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sz="1050" dirty="0" err="1" smtClean="0">
                <a:solidFill>
                  <a:schemeClr val="accent6">
                    <a:lumMod val="50000"/>
                  </a:schemeClr>
                </a:solidFill>
              </a:rPr>
              <a:t>Booster</a:t>
            </a:r>
            <a:r>
              <a:rPr lang="pt-BR" sz="105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pt-BR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5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pt-BR" sz="2800" dirty="0" smtClean="0">
                <a:latin typeface="Futura Medium" pitchFamily="34" charset="0"/>
              </a:rPr>
              <a:t>Carnaval Rio de Janeiro – </a:t>
            </a:r>
            <a:r>
              <a:rPr lang="pt-BR" sz="2400" dirty="0" err="1" smtClean="0">
                <a:latin typeface="Futura Medium" pitchFamily="34" charset="0"/>
              </a:rPr>
              <a:t>Tx</a:t>
            </a:r>
            <a:r>
              <a:rPr lang="pt-BR" sz="2400" dirty="0" smtClean="0">
                <a:latin typeface="Futura Medium" pitchFamily="34" charset="0"/>
              </a:rPr>
              <a:t> Produção</a:t>
            </a:r>
            <a:endParaRPr lang="pt-BR" sz="2800" dirty="0">
              <a:latin typeface="Futura Medium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7065" y="1204623"/>
            <a:ext cx="1129171" cy="778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048179"/>
              </p:ext>
            </p:extLst>
          </p:nvPr>
        </p:nvGraphicFramePr>
        <p:xfrm>
          <a:off x="977246" y="2176238"/>
          <a:ext cx="1308809" cy="678180"/>
        </p:xfrm>
        <a:graphic>
          <a:graphicData uri="http://schemas.openxmlformats.org/drawingml/2006/table">
            <a:tbl>
              <a:tblPr/>
              <a:tblGrid>
                <a:gridCol w="585761"/>
                <a:gridCol w="723048"/>
              </a:tblGrid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MOD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LMS-T 20M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CONST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16QAM 2/3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1/16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TAXA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39,04 </a:t>
                      </a: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Mbps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827584" y="1951225"/>
            <a:ext cx="1608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 smtClean="0">
                <a:solidFill>
                  <a:schemeClr val="accent6">
                    <a:lumMod val="50000"/>
                  </a:schemeClr>
                </a:solidFill>
              </a:rPr>
              <a:t>L1700 + PA </a:t>
            </a:r>
            <a:r>
              <a:rPr lang="pt-BR" sz="1050" dirty="0" err="1" smtClean="0">
                <a:solidFill>
                  <a:schemeClr val="accent6">
                    <a:lumMod val="50000"/>
                  </a:schemeClr>
                </a:solidFill>
              </a:rPr>
              <a:t>Barrel</a:t>
            </a:r>
            <a:r>
              <a:rPr lang="pt-BR" sz="105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sz="1050" dirty="0" err="1" smtClean="0">
                <a:solidFill>
                  <a:schemeClr val="accent6">
                    <a:lumMod val="50000"/>
                  </a:schemeClr>
                </a:solidFill>
              </a:rPr>
              <a:t>Booster</a:t>
            </a:r>
            <a:endParaRPr lang="pt-BR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6" name="Grupo 88"/>
          <p:cNvGrpSpPr/>
          <p:nvPr/>
        </p:nvGrpSpPr>
        <p:grpSpPr>
          <a:xfrm>
            <a:off x="3990045" y="1218519"/>
            <a:ext cx="1224321" cy="660150"/>
            <a:chOff x="3415544" y="4720234"/>
            <a:chExt cx="1224321" cy="660150"/>
          </a:xfrm>
        </p:grpSpPr>
        <p:sp>
          <p:nvSpPr>
            <p:cNvPr id="7" name="CaixaDeTexto 6"/>
            <p:cNvSpPr txBox="1"/>
            <p:nvPr/>
          </p:nvSpPr>
          <p:spPr>
            <a:xfrm>
              <a:off x="3415544" y="4911809"/>
              <a:ext cx="7737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 smtClean="0">
                  <a:solidFill>
                    <a:schemeClr val="accent6">
                      <a:lumMod val="50000"/>
                    </a:schemeClr>
                  </a:solidFill>
                </a:rPr>
                <a:t>STEADY 1</a:t>
              </a:r>
              <a:endParaRPr lang="pt-BR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80178" y="4720234"/>
              <a:ext cx="559687" cy="660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CaixaDeTexto 8"/>
          <p:cNvSpPr txBox="1"/>
          <p:nvPr/>
        </p:nvSpPr>
        <p:spPr>
          <a:xfrm>
            <a:off x="3746534" y="1943371"/>
            <a:ext cx="1608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dirty="0" smtClean="0">
                <a:solidFill>
                  <a:schemeClr val="accent6">
                    <a:lumMod val="50000"/>
                  </a:schemeClr>
                </a:solidFill>
              </a:rPr>
              <a:t>L1700 + PA </a:t>
            </a:r>
            <a:r>
              <a:rPr lang="pt-BR" sz="1050" dirty="0" err="1" smtClean="0">
                <a:solidFill>
                  <a:schemeClr val="accent6">
                    <a:lumMod val="50000"/>
                  </a:schemeClr>
                </a:solidFill>
              </a:rPr>
              <a:t>Barrel</a:t>
            </a:r>
            <a:r>
              <a:rPr lang="pt-BR" sz="105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sz="1050" dirty="0" err="1" smtClean="0">
                <a:solidFill>
                  <a:schemeClr val="accent6">
                    <a:lumMod val="50000"/>
                  </a:schemeClr>
                </a:solidFill>
              </a:rPr>
              <a:t>Booster</a:t>
            </a:r>
            <a:endParaRPr lang="pt-BR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756059" y="3888714"/>
            <a:ext cx="1608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dirty="0" smtClean="0">
                <a:solidFill>
                  <a:schemeClr val="accent6">
                    <a:lumMod val="50000"/>
                  </a:schemeClr>
                </a:solidFill>
              </a:rPr>
              <a:t>L1700 + PA </a:t>
            </a:r>
            <a:r>
              <a:rPr lang="pt-BR" sz="1050" dirty="0" err="1" smtClean="0">
                <a:solidFill>
                  <a:schemeClr val="accent6">
                    <a:lumMod val="50000"/>
                  </a:schemeClr>
                </a:solidFill>
              </a:rPr>
              <a:t>Barrel</a:t>
            </a:r>
            <a:r>
              <a:rPr lang="pt-BR" sz="105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sz="1050" dirty="0" err="1" smtClean="0">
                <a:solidFill>
                  <a:schemeClr val="accent6">
                    <a:lumMod val="50000"/>
                  </a:schemeClr>
                </a:solidFill>
              </a:rPr>
              <a:t>Booster</a:t>
            </a:r>
            <a:endParaRPr lang="pt-BR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116905"/>
              </p:ext>
            </p:extLst>
          </p:nvPr>
        </p:nvGraphicFramePr>
        <p:xfrm>
          <a:off x="3932372" y="2171253"/>
          <a:ext cx="1236456" cy="678180"/>
        </p:xfrm>
        <a:graphic>
          <a:graphicData uri="http://schemas.openxmlformats.org/drawingml/2006/table">
            <a:tbl>
              <a:tblPr/>
              <a:tblGrid>
                <a:gridCol w="553379"/>
                <a:gridCol w="683077"/>
              </a:tblGrid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MOD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LMS-T 20M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CONST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16QAM 2/3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TAXA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39,04 Mbps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12589"/>
              </p:ext>
            </p:extLst>
          </p:nvPr>
        </p:nvGraphicFramePr>
        <p:xfrm>
          <a:off x="3988384" y="4142630"/>
          <a:ext cx="1236456" cy="678180"/>
        </p:xfrm>
        <a:graphic>
          <a:graphicData uri="http://schemas.openxmlformats.org/drawingml/2006/table">
            <a:tbl>
              <a:tblPr/>
              <a:tblGrid>
                <a:gridCol w="553379"/>
                <a:gridCol w="683077"/>
              </a:tblGrid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MOD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LMS-T 20M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CONST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16QAM 2/3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1/16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TAXA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39,04 Mbps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3" name="Grupo 89"/>
          <p:cNvGrpSpPr/>
          <p:nvPr/>
        </p:nvGrpSpPr>
        <p:grpSpPr>
          <a:xfrm>
            <a:off x="3990045" y="3228352"/>
            <a:ext cx="1224321" cy="660150"/>
            <a:chOff x="3415544" y="4606506"/>
            <a:chExt cx="1224321" cy="660150"/>
          </a:xfrm>
        </p:grpSpPr>
        <p:sp>
          <p:nvSpPr>
            <p:cNvPr id="14" name="CaixaDeTexto 13"/>
            <p:cNvSpPr txBox="1"/>
            <p:nvPr/>
          </p:nvSpPr>
          <p:spPr>
            <a:xfrm>
              <a:off x="3415544" y="4798081"/>
              <a:ext cx="7737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 smtClean="0">
                  <a:solidFill>
                    <a:schemeClr val="accent6">
                      <a:lumMod val="50000"/>
                    </a:schemeClr>
                  </a:solidFill>
                </a:rPr>
                <a:t>STEADY 2</a:t>
              </a:r>
              <a:endParaRPr lang="pt-BR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80178" y="4606506"/>
              <a:ext cx="559687" cy="660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" name="CaixaDeTexto 15"/>
          <p:cNvSpPr txBox="1"/>
          <p:nvPr/>
        </p:nvSpPr>
        <p:spPr>
          <a:xfrm>
            <a:off x="1212705" y="744916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accent6">
                    <a:lumMod val="50000"/>
                  </a:schemeClr>
                </a:solidFill>
              </a:rPr>
              <a:t>TRILHO</a:t>
            </a:r>
            <a:endParaRPr lang="pt-B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4279695" y="744916"/>
            <a:ext cx="653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accent6">
                    <a:lumMod val="50000"/>
                  </a:schemeClr>
                </a:solidFill>
              </a:rPr>
              <a:t>PISTA</a:t>
            </a:r>
            <a:endParaRPr lang="pt-B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052069" y="744916"/>
            <a:ext cx="1149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accent6">
                    <a:lumMod val="50000"/>
                  </a:schemeClr>
                </a:solidFill>
              </a:rPr>
              <a:t>GLOBOCOP</a:t>
            </a:r>
            <a:endParaRPr lang="pt-B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572" y="1125404"/>
            <a:ext cx="1584412" cy="70785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6948546" y="1951225"/>
            <a:ext cx="1655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>
                <a:solidFill>
                  <a:schemeClr val="accent6">
                    <a:lumMod val="50000"/>
                  </a:schemeClr>
                </a:solidFill>
              </a:rPr>
              <a:t>L5100 + STRATA 2,5G</a:t>
            </a:r>
            <a:endParaRPr lang="pt-BR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323132"/>
              </p:ext>
            </p:extLst>
          </p:nvPr>
        </p:nvGraphicFramePr>
        <p:xfrm>
          <a:off x="6979184" y="2171205"/>
          <a:ext cx="1553256" cy="678180"/>
        </p:xfrm>
        <a:graphic>
          <a:graphicData uri="http://schemas.openxmlformats.org/drawingml/2006/table">
            <a:tbl>
              <a:tblPr/>
              <a:tblGrid>
                <a:gridCol w="695164"/>
                <a:gridCol w="858092"/>
              </a:tblGrid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MOD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DVB-T 8M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CONST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16QAM </a:t>
                      </a: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2/3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1/8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TAXA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16,59 </a:t>
                      </a: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Mbps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2" name="Conector reto 21"/>
          <p:cNvCxnSpPr/>
          <p:nvPr/>
        </p:nvCxnSpPr>
        <p:spPr>
          <a:xfrm flipH="1">
            <a:off x="6100627" y="876648"/>
            <a:ext cx="12359" cy="4195119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 flipH="1">
            <a:off x="3078766" y="876648"/>
            <a:ext cx="12359" cy="4195119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26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pt-BR" sz="2800" dirty="0" smtClean="0">
                <a:latin typeface="Futura Medium" pitchFamily="34" charset="0"/>
              </a:rPr>
              <a:t>Carnaval Rio de Janeiro – </a:t>
            </a:r>
            <a:r>
              <a:rPr lang="pt-BR" sz="2400" dirty="0" smtClean="0">
                <a:latin typeface="Futura Medium" pitchFamily="34" charset="0"/>
              </a:rPr>
              <a:t>Recepção Conc.</a:t>
            </a:r>
            <a:endParaRPr lang="pt-BR" sz="2400" dirty="0">
              <a:latin typeface="Futura Medium" charset="0"/>
            </a:endParaRPr>
          </a:p>
        </p:txBody>
      </p:sp>
      <p:cxnSp>
        <p:nvCxnSpPr>
          <p:cNvPr id="83" name="Conector reto 82"/>
          <p:cNvCxnSpPr/>
          <p:nvPr/>
        </p:nvCxnSpPr>
        <p:spPr>
          <a:xfrm rot="16200000" flipH="1">
            <a:off x="7188328" y="2661006"/>
            <a:ext cx="1245664" cy="25245"/>
          </a:xfrm>
          <a:prstGeom prst="line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agem 83" descr="patrop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2252" y="1585410"/>
            <a:ext cx="172569" cy="357044"/>
          </a:xfrm>
          <a:prstGeom prst="rect">
            <a:avLst/>
          </a:prstGeom>
        </p:spPr>
      </p:pic>
      <p:pic>
        <p:nvPicPr>
          <p:cNvPr id="85" name="Picture 2" descr="http://axiomtest.com/image/cache/data/rohde-schwarz-fsh808-500x5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52839" y="3296462"/>
            <a:ext cx="916642" cy="916642"/>
          </a:xfrm>
          <a:prstGeom prst="rect">
            <a:avLst/>
          </a:prstGeom>
          <a:noFill/>
        </p:spPr>
      </p:pic>
      <p:cxnSp>
        <p:nvCxnSpPr>
          <p:cNvPr id="86" name="Conector reto 85"/>
          <p:cNvCxnSpPr/>
          <p:nvPr/>
        </p:nvCxnSpPr>
        <p:spPr>
          <a:xfrm flipH="1">
            <a:off x="6837136" y="913080"/>
            <a:ext cx="12359" cy="4195119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/>
          <p:cNvCxnSpPr/>
          <p:nvPr/>
        </p:nvCxnSpPr>
        <p:spPr>
          <a:xfrm flipH="1">
            <a:off x="2257262" y="892433"/>
            <a:ext cx="12359" cy="4195119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/>
          <p:cNvCxnSpPr/>
          <p:nvPr/>
        </p:nvCxnSpPr>
        <p:spPr>
          <a:xfrm rot="5400000">
            <a:off x="2343546" y="4016910"/>
            <a:ext cx="1440929" cy="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tailEnd type="arrow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/>
          <p:cNvCxnSpPr/>
          <p:nvPr/>
        </p:nvCxnSpPr>
        <p:spPr>
          <a:xfrm flipH="1">
            <a:off x="4663874" y="3983074"/>
            <a:ext cx="3835" cy="627836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tailEnd type="arrow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ixaDeTexto 89"/>
          <p:cNvSpPr txBox="1"/>
          <p:nvPr/>
        </p:nvSpPr>
        <p:spPr>
          <a:xfrm>
            <a:off x="4358546" y="4663247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/>
              <a:t>HD SDI</a:t>
            </a:r>
          </a:p>
        </p:txBody>
      </p:sp>
      <p:cxnSp>
        <p:nvCxnSpPr>
          <p:cNvPr id="91" name="Conector reto 90"/>
          <p:cNvCxnSpPr/>
          <p:nvPr/>
        </p:nvCxnSpPr>
        <p:spPr>
          <a:xfrm rot="5400000">
            <a:off x="741619" y="4016910"/>
            <a:ext cx="1440929" cy="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tailEnd type="arrow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 flipH="1">
            <a:off x="3879397" y="851683"/>
            <a:ext cx="12359" cy="4195119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944" y="1361171"/>
            <a:ext cx="138156" cy="8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4" name="Conector reto 93"/>
          <p:cNvCxnSpPr/>
          <p:nvPr/>
        </p:nvCxnSpPr>
        <p:spPr>
          <a:xfrm rot="5400000">
            <a:off x="3184189" y="2565769"/>
            <a:ext cx="467326" cy="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15765" y="1361171"/>
            <a:ext cx="138156" cy="8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6" name="Conector reto 95"/>
          <p:cNvCxnSpPr/>
          <p:nvPr/>
        </p:nvCxnSpPr>
        <p:spPr>
          <a:xfrm rot="5400000">
            <a:off x="2393615" y="2434327"/>
            <a:ext cx="739936" cy="0"/>
          </a:xfrm>
          <a:prstGeom prst="line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 rot="5400000">
            <a:off x="2803817" y="2434327"/>
            <a:ext cx="739936" cy="0"/>
          </a:xfrm>
          <a:prstGeom prst="line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upo 186"/>
          <p:cNvGrpSpPr/>
          <p:nvPr/>
        </p:nvGrpSpPr>
        <p:grpSpPr>
          <a:xfrm flipH="1">
            <a:off x="2653989" y="1720550"/>
            <a:ext cx="172488" cy="296882"/>
            <a:chOff x="3723701" y="4981461"/>
            <a:chExt cx="1366599" cy="1661710"/>
          </a:xfrm>
        </p:grpSpPr>
        <p:sp>
          <p:nvSpPr>
            <p:cNvPr id="99" name="Cilindro 98"/>
            <p:cNvSpPr/>
            <p:nvPr/>
          </p:nvSpPr>
          <p:spPr>
            <a:xfrm>
              <a:off x="3775934" y="6002767"/>
              <a:ext cx="161365" cy="161365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Forma livre 99"/>
            <p:cNvSpPr/>
            <p:nvPr/>
          </p:nvSpPr>
          <p:spPr>
            <a:xfrm>
              <a:off x="3723701" y="5574536"/>
              <a:ext cx="330506" cy="517792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687" h="1388125">
                  <a:moveTo>
                    <a:pt x="0" y="0"/>
                  </a:moveTo>
                  <a:lnTo>
                    <a:pt x="0" y="1244906"/>
                  </a:lnTo>
                  <a:lnTo>
                    <a:pt x="1101687" y="1388125"/>
                  </a:lnTo>
                  <a:cubicBezTo>
                    <a:pt x="1098015" y="973156"/>
                    <a:pt x="1094342" y="558188"/>
                    <a:pt x="1090670" y="1432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Forma livre 100"/>
            <p:cNvSpPr/>
            <p:nvPr/>
          </p:nvSpPr>
          <p:spPr>
            <a:xfrm>
              <a:off x="3723701" y="5409283"/>
              <a:ext cx="330506" cy="209320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907057 w 1101687"/>
                <a:gd name="connsiteY3" fmla="*/ 231822 h 1388125"/>
                <a:gd name="connsiteX4" fmla="*/ 0 w 1101687"/>
                <a:gd name="connsiteY4" fmla="*/ 0 h 1388125"/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0 w 1101687"/>
                <a:gd name="connsiteY3" fmla="*/ 0 h 1388125"/>
                <a:gd name="connsiteX0" fmla="*/ 771180 w 1101687"/>
                <a:gd name="connsiteY0" fmla="*/ 0 h 561156"/>
                <a:gd name="connsiteX1" fmla="*/ 0 w 1101687"/>
                <a:gd name="connsiteY1" fmla="*/ 417937 h 561156"/>
                <a:gd name="connsiteX2" fmla="*/ 1101687 w 1101687"/>
                <a:gd name="connsiteY2" fmla="*/ 561156 h 561156"/>
                <a:gd name="connsiteX3" fmla="*/ 771180 w 1101687"/>
                <a:gd name="connsiteY3" fmla="*/ 0 h 5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687" h="561156">
                  <a:moveTo>
                    <a:pt x="771180" y="0"/>
                  </a:moveTo>
                  <a:lnTo>
                    <a:pt x="0" y="417937"/>
                  </a:lnTo>
                  <a:lnTo>
                    <a:pt x="1101687" y="561156"/>
                  </a:lnTo>
                  <a:cubicBezTo>
                    <a:pt x="1101687" y="353672"/>
                    <a:pt x="954794" y="23870"/>
                    <a:pt x="77118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" name="Forma livre 101"/>
            <p:cNvSpPr/>
            <p:nvPr/>
          </p:nvSpPr>
          <p:spPr>
            <a:xfrm>
              <a:off x="3977089" y="5255046"/>
              <a:ext cx="1113211" cy="1388125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687" h="1388125">
                  <a:moveTo>
                    <a:pt x="0" y="0"/>
                  </a:moveTo>
                  <a:lnTo>
                    <a:pt x="0" y="1244906"/>
                  </a:lnTo>
                  <a:lnTo>
                    <a:pt x="1101687" y="1388125"/>
                  </a:lnTo>
                  <a:cubicBezTo>
                    <a:pt x="1098015" y="973156"/>
                    <a:pt x="1094342" y="558188"/>
                    <a:pt x="1090670" y="1432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Forma livre 102"/>
            <p:cNvSpPr/>
            <p:nvPr/>
          </p:nvSpPr>
          <p:spPr>
            <a:xfrm>
              <a:off x="3977089" y="4981461"/>
              <a:ext cx="1101687" cy="405788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0 w 1101687"/>
                <a:gd name="connsiteY3" fmla="*/ 0 h 1388125"/>
                <a:gd name="connsiteX0" fmla="*/ 308473 w 1101687"/>
                <a:gd name="connsiteY0" fmla="*/ 0 h 396607"/>
                <a:gd name="connsiteX1" fmla="*/ 0 w 1101687"/>
                <a:gd name="connsiteY1" fmla="*/ 253388 h 396607"/>
                <a:gd name="connsiteX2" fmla="*/ 1101687 w 1101687"/>
                <a:gd name="connsiteY2" fmla="*/ 396607 h 396607"/>
                <a:gd name="connsiteX3" fmla="*/ 308473 w 1101687"/>
                <a:gd name="connsiteY3" fmla="*/ 0 h 396607"/>
                <a:gd name="connsiteX0" fmla="*/ 308473 w 1101687"/>
                <a:gd name="connsiteY0" fmla="*/ 0 h 396607"/>
                <a:gd name="connsiteX1" fmla="*/ 0 w 1101687"/>
                <a:gd name="connsiteY1" fmla="*/ 253388 h 396607"/>
                <a:gd name="connsiteX2" fmla="*/ 1101687 w 1101687"/>
                <a:gd name="connsiteY2" fmla="*/ 396607 h 396607"/>
                <a:gd name="connsiteX3" fmla="*/ 308473 w 1101687"/>
                <a:gd name="connsiteY3" fmla="*/ 0 h 396607"/>
                <a:gd name="connsiteX0" fmla="*/ 308473 w 1101687"/>
                <a:gd name="connsiteY0" fmla="*/ 9181 h 405788"/>
                <a:gd name="connsiteX1" fmla="*/ 0 w 1101687"/>
                <a:gd name="connsiteY1" fmla="*/ 262569 h 405788"/>
                <a:gd name="connsiteX2" fmla="*/ 1101687 w 1101687"/>
                <a:gd name="connsiteY2" fmla="*/ 405788 h 405788"/>
                <a:gd name="connsiteX3" fmla="*/ 308473 w 1101687"/>
                <a:gd name="connsiteY3" fmla="*/ 9181 h 40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687" h="405788">
                  <a:moveTo>
                    <a:pt x="308473" y="9181"/>
                  </a:moveTo>
                  <a:lnTo>
                    <a:pt x="0" y="262569"/>
                  </a:lnTo>
                  <a:lnTo>
                    <a:pt x="1101687" y="405788"/>
                  </a:lnTo>
                  <a:cubicBezTo>
                    <a:pt x="297456" y="0"/>
                    <a:pt x="1086998" y="396607"/>
                    <a:pt x="308473" y="918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4" name="Picture 5" descr="C:\Users\cleberv\Desktop\Imagem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6549" y="2895514"/>
            <a:ext cx="1645124" cy="284534"/>
          </a:xfrm>
          <a:prstGeom prst="rect">
            <a:avLst/>
          </a:prstGeom>
          <a:noFill/>
        </p:spPr>
      </p:pic>
      <p:cxnSp>
        <p:nvCxnSpPr>
          <p:cNvPr id="105" name="Conector reto 104"/>
          <p:cNvCxnSpPr/>
          <p:nvPr/>
        </p:nvCxnSpPr>
        <p:spPr>
          <a:xfrm flipH="1">
            <a:off x="5938897" y="3991636"/>
            <a:ext cx="3835" cy="627836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tailEnd type="arrow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 flipH="1">
            <a:off x="4417878" y="3294703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 flipH="1">
            <a:off x="4590827" y="3292991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 flipH="1">
            <a:off x="4784324" y="3291277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 flipH="1">
            <a:off x="4967543" y="3299839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 flipH="1">
            <a:off x="5700444" y="3323814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 flipH="1">
            <a:off x="5873393" y="3322102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 flipH="1">
            <a:off x="6066890" y="3320388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 flipH="1">
            <a:off x="6250109" y="3328950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 rot="5400000">
            <a:off x="1339144" y="2560905"/>
            <a:ext cx="467326" cy="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17131" y="1380627"/>
            <a:ext cx="233464" cy="8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6" name="Conector reto 115"/>
          <p:cNvCxnSpPr/>
          <p:nvPr/>
        </p:nvCxnSpPr>
        <p:spPr>
          <a:xfrm rot="5400000">
            <a:off x="1538320" y="2560905"/>
            <a:ext cx="467326" cy="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3607" y="1361171"/>
            <a:ext cx="236696" cy="8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86903" y="1361171"/>
            <a:ext cx="138156" cy="8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16589" y="1361171"/>
            <a:ext cx="138156" cy="8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0" name="Conector reto 119"/>
          <p:cNvCxnSpPr/>
          <p:nvPr/>
        </p:nvCxnSpPr>
        <p:spPr>
          <a:xfrm rot="5400000">
            <a:off x="1148370" y="2560905"/>
            <a:ext cx="467326" cy="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 rot="5400000">
            <a:off x="925952" y="2560905"/>
            <a:ext cx="467326" cy="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upo 161"/>
          <p:cNvGrpSpPr/>
          <p:nvPr/>
        </p:nvGrpSpPr>
        <p:grpSpPr>
          <a:xfrm>
            <a:off x="5025016" y="1299377"/>
            <a:ext cx="138156" cy="1480797"/>
            <a:chOff x="5177608" y="2628298"/>
            <a:chExt cx="138156" cy="1480797"/>
          </a:xfrm>
        </p:grpSpPr>
        <p:pic>
          <p:nvPicPr>
            <p:cNvPr id="123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177608" y="2628298"/>
              <a:ext cx="138156" cy="850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4" name="Conector reto 123"/>
            <p:cNvCxnSpPr/>
            <p:nvPr/>
          </p:nvCxnSpPr>
          <p:spPr>
            <a:xfrm rot="5400000">
              <a:off x="5026009" y="3875432"/>
              <a:ext cx="467326" cy="0"/>
            </a:xfrm>
            <a:prstGeom prst="line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upo 96"/>
          <p:cNvGrpSpPr/>
          <p:nvPr/>
        </p:nvGrpSpPr>
        <p:grpSpPr>
          <a:xfrm>
            <a:off x="4721743" y="1646818"/>
            <a:ext cx="172488" cy="1128814"/>
            <a:chOff x="4926026" y="2976856"/>
            <a:chExt cx="172488" cy="1128814"/>
          </a:xfrm>
        </p:grpSpPr>
        <p:cxnSp>
          <p:nvCxnSpPr>
            <p:cNvPr id="126" name="Conector reto 125"/>
            <p:cNvCxnSpPr/>
            <p:nvPr/>
          </p:nvCxnSpPr>
          <p:spPr>
            <a:xfrm>
              <a:off x="5023946" y="3331558"/>
              <a:ext cx="3600" cy="774112"/>
            </a:xfrm>
            <a:prstGeom prst="line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upo 186"/>
            <p:cNvGrpSpPr/>
            <p:nvPr/>
          </p:nvGrpSpPr>
          <p:grpSpPr>
            <a:xfrm flipH="1">
              <a:off x="4926026" y="2976856"/>
              <a:ext cx="172488" cy="296882"/>
              <a:chOff x="3723701" y="4981461"/>
              <a:chExt cx="1366599" cy="1661710"/>
            </a:xfrm>
          </p:grpSpPr>
          <p:sp>
            <p:nvSpPr>
              <p:cNvPr id="128" name="Cilindro 127"/>
              <p:cNvSpPr/>
              <p:nvPr/>
            </p:nvSpPr>
            <p:spPr>
              <a:xfrm>
                <a:off x="3775934" y="6002767"/>
                <a:ext cx="161365" cy="161365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Forma livre 128"/>
              <p:cNvSpPr/>
              <p:nvPr/>
            </p:nvSpPr>
            <p:spPr>
              <a:xfrm>
                <a:off x="3723701" y="5574536"/>
                <a:ext cx="330506" cy="517792"/>
              </a:xfrm>
              <a:custGeom>
                <a:avLst/>
                <a:gdLst>
                  <a:gd name="connsiteX0" fmla="*/ 0 w 1101687"/>
                  <a:gd name="connsiteY0" fmla="*/ 0 h 1388125"/>
                  <a:gd name="connsiteX1" fmla="*/ 0 w 1101687"/>
                  <a:gd name="connsiteY1" fmla="*/ 1244906 h 1388125"/>
                  <a:gd name="connsiteX2" fmla="*/ 1101687 w 1101687"/>
                  <a:gd name="connsiteY2" fmla="*/ 1388125 h 1388125"/>
                  <a:gd name="connsiteX3" fmla="*/ 1090670 w 1101687"/>
                  <a:gd name="connsiteY3" fmla="*/ 143219 h 1388125"/>
                  <a:gd name="connsiteX4" fmla="*/ 0 w 1101687"/>
                  <a:gd name="connsiteY4" fmla="*/ 0 h 138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1687" h="1388125">
                    <a:moveTo>
                      <a:pt x="0" y="0"/>
                    </a:moveTo>
                    <a:lnTo>
                      <a:pt x="0" y="1244906"/>
                    </a:lnTo>
                    <a:lnTo>
                      <a:pt x="1101687" y="1388125"/>
                    </a:lnTo>
                    <a:cubicBezTo>
                      <a:pt x="1098015" y="973156"/>
                      <a:pt x="1094342" y="558188"/>
                      <a:pt x="1090670" y="1432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0" name="Forma livre 129"/>
              <p:cNvSpPr/>
              <p:nvPr/>
            </p:nvSpPr>
            <p:spPr>
              <a:xfrm>
                <a:off x="3723701" y="5409283"/>
                <a:ext cx="330506" cy="209320"/>
              </a:xfrm>
              <a:custGeom>
                <a:avLst/>
                <a:gdLst>
                  <a:gd name="connsiteX0" fmla="*/ 0 w 1101687"/>
                  <a:gd name="connsiteY0" fmla="*/ 0 h 1388125"/>
                  <a:gd name="connsiteX1" fmla="*/ 0 w 1101687"/>
                  <a:gd name="connsiteY1" fmla="*/ 1244906 h 1388125"/>
                  <a:gd name="connsiteX2" fmla="*/ 1101687 w 1101687"/>
                  <a:gd name="connsiteY2" fmla="*/ 1388125 h 1388125"/>
                  <a:gd name="connsiteX3" fmla="*/ 1090670 w 1101687"/>
                  <a:gd name="connsiteY3" fmla="*/ 143219 h 1388125"/>
                  <a:gd name="connsiteX4" fmla="*/ 0 w 1101687"/>
                  <a:gd name="connsiteY4" fmla="*/ 0 h 1388125"/>
                  <a:gd name="connsiteX0" fmla="*/ 0 w 1101687"/>
                  <a:gd name="connsiteY0" fmla="*/ 0 h 1388125"/>
                  <a:gd name="connsiteX1" fmla="*/ 0 w 1101687"/>
                  <a:gd name="connsiteY1" fmla="*/ 1244906 h 1388125"/>
                  <a:gd name="connsiteX2" fmla="*/ 1101687 w 1101687"/>
                  <a:gd name="connsiteY2" fmla="*/ 1388125 h 1388125"/>
                  <a:gd name="connsiteX3" fmla="*/ 907057 w 1101687"/>
                  <a:gd name="connsiteY3" fmla="*/ 231822 h 1388125"/>
                  <a:gd name="connsiteX4" fmla="*/ 0 w 1101687"/>
                  <a:gd name="connsiteY4" fmla="*/ 0 h 1388125"/>
                  <a:gd name="connsiteX0" fmla="*/ 0 w 1101687"/>
                  <a:gd name="connsiteY0" fmla="*/ 0 h 1388125"/>
                  <a:gd name="connsiteX1" fmla="*/ 0 w 1101687"/>
                  <a:gd name="connsiteY1" fmla="*/ 1244906 h 1388125"/>
                  <a:gd name="connsiteX2" fmla="*/ 1101687 w 1101687"/>
                  <a:gd name="connsiteY2" fmla="*/ 1388125 h 1388125"/>
                  <a:gd name="connsiteX3" fmla="*/ 0 w 1101687"/>
                  <a:gd name="connsiteY3" fmla="*/ 0 h 1388125"/>
                  <a:gd name="connsiteX0" fmla="*/ 771180 w 1101687"/>
                  <a:gd name="connsiteY0" fmla="*/ 0 h 561156"/>
                  <a:gd name="connsiteX1" fmla="*/ 0 w 1101687"/>
                  <a:gd name="connsiteY1" fmla="*/ 417937 h 561156"/>
                  <a:gd name="connsiteX2" fmla="*/ 1101687 w 1101687"/>
                  <a:gd name="connsiteY2" fmla="*/ 561156 h 561156"/>
                  <a:gd name="connsiteX3" fmla="*/ 771180 w 1101687"/>
                  <a:gd name="connsiteY3" fmla="*/ 0 h 56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1687" h="561156">
                    <a:moveTo>
                      <a:pt x="771180" y="0"/>
                    </a:moveTo>
                    <a:lnTo>
                      <a:pt x="0" y="417937"/>
                    </a:lnTo>
                    <a:lnTo>
                      <a:pt x="1101687" y="561156"/>
                    </a:lnTo>
                    <a:cubicBezTo>
                      <a:pt x="1101687" y="353672"/>
                      <a:pt x="954794" y="23870"/>
                      <a:pt x="77118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Forma livre 130"/>
              <p:cNvSpPr/>
              <p:nvPr/>
            </p:nvSpPr>
            <p:spPr>
              <a:xfrm>
                <a:off x="3977089" y="5255046"/>
                <a:ext cx="1113211" cy="1388125"/>
              </a:xfrm>
              <a:custGeom>
                <a:avLst/>
                <a:gdLst>
                  <a:gd name="connsiteX0" fmla="*/ 0 w 1101687"/>
                  <a:gd name="connsiteY0" fmla="*/ 0 h 1388125"/>
                  <a:gd name="connsiteX1" fmla="*/ 0 w 1101687"/>
                  <a:gd name="connsiteY1" fmla="*/ 1244906 h 1388125"/>
                  <a:gd name="connsiteX2" fmla="*/ 1101687 w 1101687"/>
                  <a:gd name="connsiteY2" fmla="*/ 1388125 h 1388125"/>
                  <a:gd name="connsiteX3" fmla="*/ 1090670 w 1101687"/>
                  <a:gd name="connsiteY3" fmla="*/ 143219 h 1388125"/>
                  <a:gd name="connsiteX4" fmla="*/ 0 w 1101687"/>
                  <a:gd name="connsiteY4" fmla="*/ 0 h 138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1687" h="1388125">
                    <a:moveTo>
                      <a:pt x="0" y="0"/>
                    </a:moveTo>
                    <a:lnTo>
                      <a:pt x="0" y="1244906"/>
                    </a:lnTo>
                    <a:lnTo>
                      <a:pt x="1101687" y="1388125"/>
                    </a:lnTo>
                    <a:cubicBezTo>
                      <a:pt x="1098015" y="973156"/>
                      <a:pt x="1094342" y="558188"/>
                      <a:pt x="1090670" y="1432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Forma livre 131"/>
              <p:cNvSpPr/>
              <p:nvPr/>
            </p:nvSpPr>
            <p:spPr>
              <a:xfrm>
                <a:off x="3977089" y="4981461"/>
                <a:ext cx="1101687" cy="405788"/>
              </a:xfrm>
              <a:custGeom>
                <a:avLst/>
                <a:gdLst>
                  <a:gd name="connsiteX0" fmla="*/ 0 w 1101687"/>
                  <a:gd name="connsiteY0" fmla="*/ 0 h 1388125"/>
                  <a:gd name="connsiteX1" fmla="*/ 0 w 1101687"/>
                  <a:gd name="connsiteY1" fmla="*/ 1244906 h 1388125"/>
                  <a:gd name="connsiteX2" fmla="*/ 1101687 w 1101687"/>
                  <a:gd name="connsiteY2" fmla="*/ 1388125 h 1388125"/>
                  <a:gd name="connsiteX3" fmla="*/ 1090670 w 1101687"/>
                  <a:gd name="connsiteY3" fmla="*/ 143219 h 1388125"/>
                  <a:gd name="connsiteX4" fmla="*/ 0 w 1101687"/>
                  <a:gd name="connsiteY4" fmla="*/ 0 h 1388125"/>
                  <a:gd name="connsiteX0" fmla="*/ 0 w 1101687"/>
                  <a:gd name="connsiteY0" fmla="*/ 0 h 1388125"/>
                  <a:gd name="connsiteX1" fmla="*/ 0 w 1101687"/>
                  <a:gd name="connsiteY1" fmla="*/ 1244906 h 1388125"/>
                  <a:gd name="connsiteX2" fmla="*/ 1101687 w 1101687"/>
                  <a:gd name="connsiteY2" fmla="*/ 1388125 h 1388125"/>
                  <a:gd name="connsiteX3" fmla="*/ 0 w 1101687"/>
                  <a:gd name="connsiteY3" fmla="*/ 0 h 1388125"/>
                  <a:gd name="connsiteX0" fmla="*/ 308473 w 1101687"/>
                  <a:gd name="connsiteY0" fmla="*/ 0 h 396607"/>
                  <a:gd name="connsiteX1" fmla="*/ 0 w 1101687"/>
                  <a:gd name="connsiteY1" fmla="*/ 253388 h 396607"/>
                  <a:gd name="connsiteX2" fmla="*/ 1101687 w 1101687"/>
                  <a:gd name="connsiteY2" fmla="*/ 396607 h 396607"/>
                  <a:gd name="connsiteX3" fmla="*/ 308473 w 1101687"/>
                  <a:gd name="connsiteY3" fmla="*/ 0 h 396607"/>
                  <a:gd name="connsiteX0" fmla="*/ 308473 w 1101687"/>
                  <a:gd name="connsiteY0" fmla="*/ 0 h 396607"/>
                  <a:gd name="connsiteX1" fmla="*/ 0 w 1101687"/>
                  <a:gd name="connsiteY1" fmla="*/ 253388 h 396607"/>
                  <a:gd name="connsiteX2" fmla="*/ 1101687 w 1101687"/>
                  <a:gd name="connsiteY2" fmla="*/ 396607 h 396607"/>
                  <a:gd name="connsiteX3" fmla="*/ 308473 w 1101687"/>
                  <a:gd name="connsiteY3" fmla="*/ 0 h 396607"/>
                  <a:gd name="connsiteX0" fmla="*/ 308473 w 1101687"/>
                  <a:gd name="connsiteY0" fmla="*/ 9181 h 405788"/>
                  <a:gd name="connsiteX1" fmla="*/ 0 w 1101687"/>
                  <a:gd name="connsiteY1" fmla="*/ 262569 h 405788"/>
                  <a:gd name="connsiteX2" fmla="*/ 1101687 w 1101687"/>
                  <a:gd name="connsiteY2" fmla="*/ 405788 h 405788"/>
                  <a:gd name="connsiteX3" fmla="*/ 308473 w 1101687"/>
                  <a:gd name="connsiteY3" fmla="*/ 9181 h 40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1687" h="405788">
                    <a:moveTo>
                      <a:pt x="308473" y="9181"/>
                    </a:moveTo>
                    <a:lnTo>
                      <a:pt x="0" y="262569"/>
                    </a:lnTo>
                    <a:lnTo>
                      <a:pt x="1101687" y="405788"/>
                    </a:lnTo>
                    <a:cubicBezTo>
                      <a:pt x="297456" y="0"/>
                      <a:pt x="1086998" y="396607"/>
                      <a:pt x="308473" y="918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33" name="Grupo 106"/>
          <p:cNvGrpSpPr/>
          <p:nvPr/>
        </p:nvGrpSpPr>
        <p:grpSpPr>
          <a:xfrm>
            <a:off x="5859881" y="1661087"/>
            <a:ext cx="172488" cy="1128814"/>
            <a:chOff x="4926026" y="2976856"/>
            <a:chExt cx="172488" cy="1128814"/>
          </a:xfrm>
        </p:grpSpPr>
        <p:cxnSp>
          <p:nvCxnSpPr>
            <p:cNvPr id="134" name="Conector reto 133"/>
            <p:cNvCxnSpPr/>
            <p:nvPr/>
          </p:nvCxnSpPr>
          <p:spPr>
            <a:xfrm>
              <a:off x="5023946" y="3331558"/>
              <a:ext cx="3600" cy="774112"/>
            </a:xfrm>
            <a:prstGeom prst="line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upo 186"/>
            <p:cNvGrpSpPr/>
            <p:nvPr/>
          </p:nvGrpSpPr>
          <p:grpSpPr>
            <a:xfrm flipH="1">
              <a:off x="4926026" y="2976856"/>
              <a:ext cx="172488" cy="296882"/>
              <a:chOff x="3723701" y="4981461"/>
              <a:chExt cx="1366599" cy="1661710"/>
            </a:xfrm>
          </p:grpSpPr>
          <p:sp>
            <p:nvSpPr>
              <p:cNvPr id="136" name="Cilindro 135"/>
              <p:cNvSpPr/>
              <p:nvPr/>
            </p:nvSpPr>
            <p:spPr>
              <a:xfrm>
                <a:off x="3775934" y="6002767"/>
                <a:ext cx="161365" cy="161365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7" name="Forma livre 136"/>
              <p:cNvSpPr/>
              <p:nvPr/>
            </p:nvSpPr>
            <p:spPr>
              <a:xfrm>
                <a:off x="3723701" y="5574536"/>
                <a:ext cx="330506" cy="517792"/>
              </a:xfrm>
              <a:custGeom>
                <a:avLst/>
                <a:gdLst>
                  <a:gd name="connsiteX0" fmla="*/ 0 w 1101687"/>
                  <a:gd name="connsiteY0" fmla="*/ 0 h 1388125"/>
                  <a:gd name="connsiteX1" fmla="*/ 0 w 1101687"/>
                  <a:gd name="connsiteY1" fmla="*/ 1244906 h 1388125"/>
                  <a:gd name="connsiteX2" fmla="*/ 1101687 w 1101687"/>
                  <a:gd name="connsiteY2" fmla="*/ 1388125 h 1388125"/>
                  <a:gd name="connsiteX3" fmla="*/ 1090670 w 1101687"/>
                  <a:gd name="connsiteY3" fmla="*/ 143219 h 1388125"/>
                  <a:gd name="connsiteX4" fmla="*/ 0 w 1101687"/>
                  <a:gd name="connsiteY4" fmla="*/ 0 h 138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1687" h="1388125">
                    <a:moveTo>
                      <a:pt x="0" y="0"/>
                    </a:moveTo>
                    <a:lnTo>
                      <a:pt x="0" y="1244906"/>
                    </a:lnTo>
                    <a:lnTo>
                      <a:pt x="1101687" y="1388125"/>
                    </a:lnTo>
                    <a:cubicBezTo>
                      <a:pt x="1098015" y="973156"/>
                      <a:pt x="1094342" y="558188"/>
                      <a:pt x="1090670" y="1432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8" name="Forma livre 137"/>
              <p:cNvSpPr/>
              <p:nvPr/>
            </p:nvSpPr>
            <p:spPr>
              <a:xfrm>
                <a:off x="3723701" y="5409283"/>
                <a:ext cx="330506" cy="209320"/>
              </a:xfrm>
              <a:custGeom>
                <a:avLst/>
                <a:gdLst>
                  <a:gd name="connsiteX0" fmla="*/ 0 w 1101687"/>
                  <a:gd name="connsiteY0" fmla="*/ 0 h 1388125"/>
                  <a:gd name="connsiteX1" fmla="*/ 0 w 1101687"/>
                  <a:gd name="connsiteY1" fmla="*/ 1244906 h 1388125"/>
                  <a:gd name="connsiteX2" fmla="*/ 1101687 w 1101687"/>
                  <a:gd name="connsiteY2" fmla="*/ 1388125 h 1388125"/>
                  <a:gd name="connsiteX3" fmla="*/ 1090670 w 1101687"/>
                  <a:gd name="connsiteY3" fmla="*/ 143219 h 1388125"/>
                  <a:gd name="connsiteX4" fmla="*/ 0 w 1101687"/>
                  <a:gd name="connsiteY4" fmla="*/ 0 h 1388125"/>
                  <a:gd name="connsiteX0" fmla="*/ 0 w 1101687"/>
                  <a:gd name="connsiteY0" fmla="*/ 0 h 1388125"/>
                  <a:gd name="connsiteX1" fmla="*/ 0 w 1101687"/>
                  <a:gd name="connsiteY1" fmla="*/ 1244906 h 1388125"/>
                  <a:gd name="connsiteX2" fmla="*/ 1101687 w 1101687"/>
                  <a:gd name="connsiteY2" fmla="*/ 1388125 h 1388125"/>
                  <a:gd name="connsiteX3" fmla="*/ 907057 w 1101687"/>
                  <a:gd name="connsiteY3" fmla="*/ 231822 h 1388125"/>
                  <a:gd name="connsiteX4" fmla="*/ 0 w 1101687"/>
                  <a:gd name="connsiteY4" fmla="*/ 0 h 1388125"/>
                  <a:gd name="connsiteX0" fmla="*/ 0 w 1101687"/>
                  <a:gd name="connsiteY0" fmla="*/ 0 h 1388125"/>
                  <a:gd name="connsiteX1" fmla="*/ 0 w 1101687"/>
                  <a:gd name="connsiteY1" fmla="*/ 1244906 h 1388125"/>
                  <a:gd name="connsiteX2" fmla="*/ 1101687 w 1101687"/>
                  <a:gd name="connsiteY2" fmla="*/ 1388125 h 1388125"/>
                  <a:gd name="connsiteX3" fmla="*/ 0 w 1101687"/>
                  <a:gd name="connsiteY3" fmla="*/ 0 h 1388125"/>
                  <a:gd name="connsiteX0" fmla="*/ 771180 w 1101687"/>
                  <a:gd name="connsiteY0" fmla="*/ 0 h 561156"/>
                  <a:gd name="connsiteX1" fmla="*/ 0 w 1101687"/>
                  <a:gd name="connsiteY1" fmla="*/ 417937 h 561156"/>
                  <a:gd name="connsiteX2" fmla="*/ 1101687 w 1101687"/>
                  <a:gd name="connsiteY2" fmla="*/ 561156 h 561156"/>
                  <a:gd name="connsiteX3" fmla="*/ 771180 w 1101687"/>
                  <a:gd name="connsiteY3" fmla="*/ 0 h 56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1687" h="561156">
                    <a:moveTo>
                      <a:pt x="771180" y="0"/>
                    </a:moveTo>
                    <a:lnTo>
                      <a:pt x="0" y="417937"/>
                    </a:lnTo>
                    <a:lnTo>
                      <a:pt x="1101687" y="561156"/>
                    </a:lnTo>
                    <a:cubicBezTo>
                      <a:pt x="1101687" y="353672"/>
                      <a:pt x="954794" y="23870"/>
                      <a:pt x="77118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9" name="Forma livre 138"/>
              <p:cNvSpPr/>
              <p:nvPr/>
            </p:nvSpPr>
            <p:spPr>
              <a:xfrm>
                <a:off x="3977089" y="5255046"/>
                <a:ext cx="1113211" cy="1388125"/>
              </a:xfrm>
              <a:custGeom>
                <a:avLst/>
                <a:gdLst>
                  <a:gd name="connsiteX0" fmla="*/ 0 w 1101687"/>
                  <a:gd name="connsiteY0" fmla="*/ 0 h 1388125"/>
                  <a:gd name="connsiteX1" fmla="*/ 0 w 1101687"/>
                  <a:gd name="connsiteY1" fmla="*/ 1244906 h 1388125"/>
                  <a:gd name="connsiteX2" fmla="*/ 1101687 w 1101687"/>
                  <a:gd name="connsiteY2" fmla="*/ 1388125 h 1388125"/>
                  <a:gd name="connsiteX3" fmla="*/ 1090670 w 1101687"/>
                  <a:gd name="connsiteY3" fmla="*/ 143219 h 1388125"/>
                  <a:gd name="connsiteX4" fmla="*/ 0 w 1101687"/>
                  <a:gd name="connsiteY4" fmla="*/ 0 h 138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1687" h="1388125">
                    <a:moveTo>
                      <a:pt x="0" y="0"/>
                    </a:moveTo>
                    <a:lnTo>
                      <a:pt x="0" y="1244906"/>
                    </a:lnTo>
                    <a:lnTo>
                      <a:pt x="1101687" y="1388125"/>
                    </a:lnTo>
                    <a:cubicBezTo>
                      <a:pt x="1098015" y="973156"/>
                      <a:pt x="1094342" y="558188"/>
                      <a:pt x="1090670" y="1432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0" name="Forma livre 139"/>
              <p:cNvSpPr/>
              <p:nvPr/>
            </p:nvSpPr>
            <p:spPr>
              <a:xfrm>
                <a:off x="3977089" y="4981461"/>
                <a:ext cx="1101687" cy="405788"/>
              </a:xfrm>
              <a:custGeom>
                <a:avLst/>
                <a:gdLst>
                  <a:gd name="connsiteX0" fmla="*/ 0 w 1101687"/>
                  <a:gd name="connsiteY0" fmla="*/ 0 h 1388125"/>
                  <a:gd name="connsiteX1" fmla="*/ 0 w 1101687"/>
                  <a:gd name="connsiteY1" fmla="*/ 1244906 h 1388125"/>
                  <a:gd name="connsiteX2" fmla="*/ 1101687 w 1101687"/>
                  <a:gd name="connsiteY2" fmla="*/ 1388125 h 1388125"/>
                  <a:gd name="connsiteX3" fmla="*/ 1090670 w 1101687"/>
                  <a:gd name="connsiteY3" fmla="*/ 143219 h 1388125"/>
                  <a:gd name="connsiteX4" fmla="*/ 0 w 1101687"/>
                  <a:gd name="connsiteY4" fmla="*/ 0 h 1388125"/>
                  <a:gd name="connsiteX0" fmla="*/ 0 w 1101687"/>
                  <a:gd name="connsiteY0" fmla="*/ 0 h 1388125"/>
                  <a:gd name="connsiteX1" fmla="*/ 0 w 1101687"/>
                  <a:gd name="connsiteY1" fmla="*/ 1244906 h 1388125"/>
                  <a:gd name="connsiteX2" fmla="*/ 1101687 w 1101687"/>
                  <a:gd name="connsiteY2" fmla="*/ 1388125 h 1388125"/>
                  <a:gd name="connsiteX3" fmla="*/ 0 w 1101687"/>
                  <a:gd name="connsiteY3" fmla="*/ 0 h 1388125"/>
                  <a:gd name="connsiteX0" fmla="*/ 308473 w 1101687"/>
                  <a:gd name="connsiteY0" fmla="*/ 0 h 396607"/>
                  <a:gd name="connsiteX1" fmla="*/ 0 w 1101687"/>
                  <a:gd name="connsiteY1" fmla="*/ 253388 h 396607"/>
                  <a:gd name="connsiteX2" fmla="*/ 1101687 w 1101687"/>
                  <a:gd name="connsiteY2" fmla="*/ 396607 h 396607"/>
                  <a:gd name="connsiteX3" fmla="*/ 308473 w 1101687"/>
                  <a:gd name="connsiteY3" fmla="*/ 0 h 396607"/>
                  <a:gd name="connsiteX0" fmla="*/ 308473 w 1101687"/>
                  <a:gd name="connsiteY0" fmla="*/ 0 h 396607"/>
                  <a:gd name="connsiteX1" fmla="*/ 0 w 1101687"/>
                  <a:gd name="connsiteY1" fmla="*/ 253388 h 396607"/>
                  <a:gd name="connsiteX2" fmla="*/ 1101687 w 1101687"/>
                  <a:gd name="connsiteY2" fmla="*/ 396607 h 396607"/>
                  <a:gd name="connsiteX3" fmla="*/ 308473 w 1101687"/>
                  <a:gd name="connsiteY3" fmla="*/ 0 h 396607"/>
                  <a:gd name="connsiteX0" fmla="*/ 308473 w 1101687"/>
                  <a:gd name="connsiteY0" fmla="*/ 9181 h 405788"/>
                  <a:gd name="connsiteX1" fmla="*/ 0 w 1101687"/>
                  <a:gd name="connsiteY1" fmla="*/ 262569 h 405788"/>
                  <a:gd name="connsiteX2" fmla="*/ 1101687 w 1101687"/>
                  <a:gd name="connsiteY2" fmla="*/ 405788 h 405788"/>
                  <a:gd name="connsiteX3" fmla="*/ 308473 w 1101687"/>
                  <a:gd name="connsiteY3" fmla="*/ 9181 h 40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1687" h="405788">
                    <a:moveTo>
                      <a:pt x="308473" y="9181"/>
                    </a:moveTo>
                    <a:lnTo>
                      <a:pt x="0" y="262569"/>
                    </a:lnTo>
                    <a:lnTo>
                      <a:pt x="1101687" y="405788"/>
                    </a:lnTo>
                    <a:cubicBezTo>
                      <a:pt x="297456" y="0"/>
                      <a:pt x="1086998" y="396607"/>
                      <a:pt x="308473" y="918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41" name="CaixaDeTexto 140"/>
          <p:cNvSpPr txBox="1"/>
          <p:nvPr/>
        </p:nvSpPr>
        <p:spPr>
          <a:xfrm>
            <a:off x="5632871" y="4663247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/>
              <a:t>HD SDI</a:t>
            </a:r>
          </a:p>
        </p:txBody>
      </p:sp>
      <p:sp>
        <p:nvSpPr>
          <p:cNvPr id="142" name="CaixaDeTexto 141"/>
          <p:cNvSpPr txBox="1"/>
          <p:nvPr/>
        </p:nvSpPr>
        <p:spPr>
          <a:xfrm>
            <a:off x="2743755" y="4663247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/>
              <a:t>HD SDI</a:t>
            </a:r>
          </a:p>
        </p:txBody>
      </p:sp>
      <p:sp>
        <p:nvSpPr>
          <p:cNvPr id="143" name="CaixaDeTexto 142"/>
          <p:cNvSpPr txBox="1"/>
          <p:nvPr/>
        </p:nvSpPr>
        <p:spPr>
          <a:xfrm>
            <a:off x="1154204" y="4663247"/>
            <a:ext cx="622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/>
              <a:t>HD </a:t>
            </a:r>
            <a:r>
              <a:rPr lang="pt-BR" sz="1200" dirty="0" err="1" smtClean="0"/>
              <a:t>SDI</a:t>
            </a:r>
            <a:endParaRPr lang="pt-BR" sz="1200" dirty="0" smtClean="0"/>
          </a:p>
          <a:p>
            <a:pPr algn="ctr"/>
            <a:endParaRPr lang="pt-BR" sz="1200" dirty="0"/>
          </a:p>
        </p:txBody>
      </p:sp>
      <p:sp>
        <p:nvSpPr>
          <p:cNvPr id="144" name="CaixaDeTexto 143"/>
          <p:cNvSpPr txBox="1"/>
          <p:nvPr/>
        </p:nvSpPr>
        <p:spPr>
          <a:xfrm>
            <a:off x="5989639" y="1544090"/>
            <a:ext cx="705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/>
              <a:t>1</a:t>
            </a:r>
            <a:r>
              <a:rPr lang="pt-BR" sz="1200" baseline="30000" dirty="0" smtClean="0"/>
              <a:t>0</a:t>
            </a:r>
            <a:r>
              <a:rPr lang="pt-BR" sz="1200" dirty="0" smtClean="0"/>
              <a:t> recuo</a:t>
            </a:r>
            <a:endParaRPr lang="pt-BR" sz="1200" dirty="0"/>
          </a:p>
        </p:txBody>
      </p:sp>
      <p:pic>
        <p:nvPicPr>
          <p:cNvPr id="145" name="Imagem 144" descr="patrop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8250" y="1691445"/>
            <a:ext cx="172569" cy="357044"/>
          </a:xfrm>
          <a:prstGeom prst="rect">
            <a:avLst/>
          </a:prstGeom>
        </p:spPr>
      </p:pic>
      <p:cxnSp>
        <p:nvCxnSpPr>
          <p:cNvPr id="146" name="Conector reto 145"/>
          <p:cNvCxnSpPr/>
          <p:nvPr/>
        </p:nvCxnSpPr>
        <p:spPr>
          <a:xfrm rot="5400000">
            <a:off x="2746444" y="2565769"/>
            <a:ext cx="467326" cy="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09370" y="2852105"/>
            <a:ext cx="1057453" cy="417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8" name="CaixaDeTexto 147"/>
          <p:cNvSpPr txBox="1"/>
          <p:nvPr/>
        </p:nvSpPr>
        <p:spPr>
          <a:xfrm>
            <a:off x="1524085" y="3118632"/>
            <a:ext cx="5164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 smtClean="0"/>
              <a:t>L2174</a:t>
            </a:r>
            <a:endParaRPr lang="pt-BR" sz="1050" dirty="0"/>
          </a:p>
        </p:txBody>
      </p:sp>
      <p:pic>
        <p:nvPicPr>
          <p:cNvPr id="14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62766" y="2857856"/>
            <a:ext cx="1057453" cy="417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0" name="CaixaDeTexto 149"/>
          <p:cNvSpPr txBox="1"/>
          <p:nvPr/>
        </p:nvSpPr>
        <p:spPr>
          <a:xfrm>
            <a:off x="3177481" y="3124383"/>
            <a:ext cx="5164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 smtClean="0"/>
              <a:t>L2174</a:t>
            </a:r>
            <a:endParaRPr lang="pt-BR" sz="1050" dirty="0"/>
          </a:p>
        </p:txBody>
      </p:sp>
      <p:pic>
        <p:nvPicPr>
          <p:cNvPr id="15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06894" y="3582475"/>
            <a:ext cx="1057453" cy="417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2" name="CaixaDeTexto 151"/>
          <p:cNvSpPr txBox="1"/>
          <p:nvPr/>
        </p:nvSpPr>
        <p:spPr>
          <a:xfrm>
            <a:off x="4721609" y="3849002"/>
            <a:ext cx="5164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 smtClean="0"/>
              <a:t>L2174</a:t>
            </a:r>
            <a:endParaRPr lang="pt-BR" sz="1050" dirty="0"/>
          </a:p>
        </p:txBody>
      </p:sp>
      <p:pic>
        <p:nvPicPr>
          <p:cNvPr id="153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00856" y="3599728"/>
            <a:ext cx="1057453" cy="417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4" name="CaixaDeTexto 153"/>
          <p:cNvSpPr txBox="1"/>
          <p:nvPr/>
        </p:nvSpPr>
        <p:spPr>
          <a:xfrm>
            <a:off x="6015571" y="3866255"/>
            <a:ext cx="5164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 smtClean="0"/>
              <a:t>L2174</a:t>
            </a:r>
            <a:endParaRPr lang="pt-BR" sz="1050" dirty="0"/>
          </a:p>
        </p:txBody>
      </p:sp>
      <p:sp>
        <p:nvSpPr>
          <p:cNvPr id="155" name="CaixaDeTexto 154"/>
          <p:cNvSpPr txBox="1"/>
          <p:nvPr/>
        </p:nvSpPr>
        <p:spPr>
          <a:xfrm>
            <a:off x="919465" y="945262"/>
            <a:ext cx="1016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accent6">
                    <a:lumMod val="50000"/>
                  </a:schemeClr>
                </a:solidFill>
              </a:rPr>
              <a:t>MICROLINK 1</a:t>
            </a:r>
            <a:endParaRPr lang="pt-BR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6" name="CaixaDeTexto 155"/>
          <p:cNvSpPr txBox="1"/>
          <p:nvPr/>
        </p:nvSpPr>
        <p:spPr>
          <a:xfrm>
            <a:off x="2581488" y="945262"/>
            <a:ext cx="1016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accent6">
                    <a:lumMod val="50000"/>
                  </a:schemeClr>
                </a:solidFill>
              </a:rPr>
              <a:t>MICROLINK 2</a:t>
            </a:r>
            <a:endParaRPr lang="pt-BR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7" name="CaixaDeTexto 156"/>
          <p:cNvSpPr txBox="1"/>
          <p:nvPr/>
        </p:nvSpPr>
        <p:spPr>
          <a:xfrm>
            <a:off x="4463971" y="945262"/>
            <a:ext cx="1996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accent6">
                    <a:lumMod val="50000"/>
                  </a:schemeClr>
                </a:solidFill>
              </a:rPr>
              <a:t>MICROLINK 3 + MICROLINK 4</a:t>
            </a:r>
            <a:endParaRPr lang="pt-BR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8" name="CaixaDeTexto 157"/>
          <p:cNvSpPr txBox="1"/>
          <p:nvPr/>
        </p:nvSpPr>
        <p:spPr>
          <a:xfrm>
            <a:off x="7139272" y="4341193"/>
            <a:ext cx="1326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/>
              <a:t>Controle Espectral</a:t>
            </a:r>
            <a:endParaRPr lang="pt-BR" sz="1200" dirty="0"/>
          </a:p>
        </p:txBody>
      </p:sp>
      <p:grpSp>
        <p:nvGrpSpPr>
          <p:cNvPr id="159" name="Grupo 161"/>
          <p:cNvGrpSpPr/>
          <p:nvPr/>
        </p:nvGrpSpPr>
        <p:grpSpPr>
          <a:xfrm>
            <a:off x="5367916" y="1299377"/>
            <a:ext cx="138156" cy="1480797"/>
            <a:chOff x="5177608" y="2628298"/>
            <a:chExt cx="138156" cy="1480797"/>
          </a:xfrm>
        </p:grpSpPr>
        <p:pic>
          <p:nvPicPr>
            <p:cNvPr id="16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177608" y="2628298"/>
              <a:ext cx="138156" cy="850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61" name="Conector reto 160"/>
            <p:cNvCxnSpPr/>
            <p:nvPr/>
          </p:nvCxnSpPr>
          <p:spPr>
            <a:xfrm rot="5400000">
              <a:off x="5026009" y="3875432"/>
              <a:ext cx="467326" cy="0"/>
            </a:xfrm>
            <a:prstGeom prst="line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483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pt-BR" sz="2800" dirty="0" smtClean="0">
                <a:latin typeface="Futura Medium" pitchFamily="34" charset="0"/>
              </a:rPr>
              <a:t>Carnaval Rio de Janeiro – </a:t>
            </a:r>
            <a:r>
              <a:rPr lang="pt-BR" sz="2400" dirty="0" err="1" smtClean="0">
                <a:latin typeface="Futura Medium" pitchFamily="34" charset="0"/>
              </a:rPr>
              <a:t>Rx</a:t>
            </a:r>
            <a:r>
              <a:rPr lang="pt-BR" sz="2400" dirty="0" smtClean="0">
                <a:latin typeface="Futura Medium" pitchFamily="34" charset="0"/>
              </a:rPr>
              <a:t> Setor 8 e 9</a:t>
            </a:r>
            <a:endParaRPr lang="pt-BR" sz="2400" dirty="0">
              <a:latin typeface="Futura Medium" charset="0"/>
            </a:endParaRPr>
          </a:p>
        </p:txBody>
      </p:sp>
      <p:pic>
        <p:nvPicPr>
          <p:cNvPr id="3" name="Imagem 2" descr="helix antenn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73155" flipH="1">
            <a:off x="3621025" y="1749382"/>
            <a:ext cx="435867" cy="365685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0983" y="3313204"/>
            <a:ext cx="1001272" cy="556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1923345" y="3721488"/>
            <a:ext cx="404745" cy="204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 smtClean="0"/>
              <a:t>L2134</a:t>
            </a:r>
            <a:endParaRPr lang="pt-BR" sz="1050" dirty="0"/>
          </a:p>
        </p:txBody>
      </p:sp>
      <p:cxnSp>
        <p:nvCxnSpPr>
          <p:cNvPr id="7" name="Conector reto 6"/>
          <p:cNvCxnSpPr/>
          <p:nvPr/>
        </p:nvCxnSpPr>
        <p:spPr>
          <a:xfrm>
            <a:off x="4374778" y="3106823"/>
            <a:ext cx="1" cy="396519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tailEnd type="arrow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flipH="1">
            <a:off x="4384303" y="3856581"/>
            <a:ext cx="3835" cy="627836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tailEnd type="arrow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 descr="RX1290_we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6237" y="3505358"/>
            <a:ext cx="1355988" cy="403319"/>
          </a:xfrm>
          <a:prstGeom prst="rect">
            <a:avLst/>
          </a:prstGeom>
        </p:spPr>
      </p:pic>
      <p:cxnSp>
        <p:nvCxnSpPr>
          <p:cNvPr id="10" name="Conector reto 9"/>
          <p:cNvCxnSpPr/>
          <p:nvPr/>
        </p:nvCxnSpPr>
        <p:spPr>
          <a:xfrm flipH="1">
            <a:off x="3115321" y="787710"/>
            <a:ext cx="12359" cy="41951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 rot="5400000">
            <a:off x="2053464" y="2839175"/>
            <a:ext cx="467326" cy="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36280" y="1658188"/>
            <a:ext cx="138156" cy="8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aixaDeTexto 12"/>
          <p:cNvSpPr txBox="1"/>
          <p:nvPr/>
        </p:nvSpPr>
        <p:spPr>
          <a:xfrm>
            <a:off x="1614027" y="4462999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/>
              <a:t>HD SDI</a:t>
            </a:r>
            <a:endParaRPr lang="pt-BR" sz="1200" dirty="0"/>
          </a:p>
        </p:txBody>
      </p:sp>
      <p:cxnSp>
        <p:nvCxnSpPr>
          <p:cNvPr id="14" name="Conector reto 13"/>
          <p:cNvCxnSpPr/>
          <p:nvPr/>
        </p:nvCxnSpPr>
        <p:spPr>
          <a:xfrm rot="5400000">
            <a:off x="1653466" y="2839175"/>
            <a:ext cx="467326" cy="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2904" y="1658188"/>
            <a:ext cx="138156" cy="8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Conector reto 15"/>
          <p:cNvCxnSpPr/>
          <p:nvPr/>
        </p:nvCxnSpPr>
        <p:spPr>
          <a:xfrm rot="5400000">
            <a:off x="1853465" y="2839175"/>
            <a:ext cx="467326" cy="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29592" y="1658188"/>
            <a:ext cx="138156" cy="8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Conector reto 17"/>
          <p:cNvCxnSpPr/>
          <p:nvPr/>
        </p:nvCxnSpPr>
        <p:spPr>
          <a:xfrm rot="5400000">
            <a:off x="1453467" y="2839175"/>
            <a:ext cx="467326" cy="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 descr="RX Central Branc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61794" y="2721456"/>
            <a:ext cx="1067081" cy="482505"/>
          </a:xfrm>
          <a:prstGeom prst="rect">
            <a:avLst/>
          </a:prstGeom>
        </p:spPr>
      </p:pic>
      <p:cxnSp>
        <p:nvCxnSpPr>
          <p:cNvPr id="20" name="Conector reto 19"/>
          <p:cNvCxnSpPr/>
          <p:nvPr/>
        </p:nvCxnSpPr>
        <p:spPr>
          <a:xfrm rot="5400000">
            <a:off x="4455163" y="2477118"/>
            <a:ext cx="467326" cy="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55124" y="1326170"/>
            <a:ext cx="138156" cy="8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CaixaDeTexto 21"/>
          <p:cNvSpPr txBox="1"/>
          <p:nvPr/>
        </p:nvSpPr>
        <p:spPr>
          <a:xfrm>
            <a:off x="4137646" y="4462999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/>
              <a:t>HD SDI</a:t>
            </a:r>
            <a:endParaRPr lang="pt-BR" sz="1200" dirty="0"/>
          </a:p>
        </p:txBody>
      </p:sp>
      <p:cxnSp>
        <p:nvCxnSpPr>
          <p:cNvPr id="23" name="Conector reto 22"/>
          <p:cNvCxnSpPr/>
          <p:nvPr/>
        </p:nvCxnSpPr>
        <p:spPr>
          <a:xfrm rot="5400000">
            <a:off x="4634209" y="2477118"/>
            <a:ext cx="467326" cy="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 rot="5400000">
            <a:off x="4097075" y="2477118"/>
            <a:ext cx="467326" cy="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 rot="5400000">
            <a:off x="4276119" y="2477118"/>
            <a:ext cx="467326" cy="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67486" y="1326170"/>
            <a:ext cx="138156" cy="8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Conector reto 26"/>
          <p:cNvCxnSpPr/>
          <p:nvPr/>
        </p:nvCxnSpPr>
        <p:spPr>
          <a:xfrm rot="5400000">
            <a:off x="3738987" y="2477118"/>
            <a:ext cx="467326" cy="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rot="5400000">
            <a:off x="3918031" y="2477118"/>
            <a:ext cx="467326" cy="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54110" y="1326170"/>
            <a:ext cx="138156" cy="8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Imagem 29" descr="patrop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14835" y="1783068"/>
            <a:ext cx="203613" cy="371255"/>
          </a:xfrm>
          <a:prstGeom prst="rect">
            <a:avLst/>
          </a:prstGeom>
        </p:spPr>
      </p:pic>
      <p:grpSp>
        <p:nvGrpSpPr>
          <p:cNvPr id="32" name="Grupo 61"/>
          <p:cNvGrpSpPr/>
          <p:nvPr/>
        </p:nvGrpSpPr>
        <p:grpSpPr>
          <a:xfrm>
            <a:off x="6578422" y="1343315"/>
            <a:ext cx="916642" cy="2618937"/>
            <a:chOff x="7223350" y="2837433"/>
            <a:chExt cx="916642" cy="2618937"/>
          </a:xfrm>
        </p:grpSpPr>
        <p:cxnSp>
          <p:nvCxnSpPr>
            <p:cNvPr id="33" name="Conector reto 32"/>
            <p:cNvCxnSpPr>
              <a:endCxn id="35" idx="0"/>
            </p:cNvCxnSpPr>
            <p:nvPr/>
          </p:nvCxnSpPr>
          <p:spPr>
            <a:xfrm>
              <a:off x="7669048" y="3294063"/>
              <a:ext cx="12623" cy="1245665"/>
            </a:xfrm>
            <a:prstGeom prst="line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Imagem 33" descr="patropi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85862" y="2837433"/>
              <a:ext cx="172569" cy="357044"/>
            </a:xfrm>
            <a:prstGeom prst="rect">
              <a:avLst/>
            </a:prstGeom>
          </p:spPr>
        </p:pic>
        <p:pic>
          <p:nvPicPr>
            <p:cNvPr id="35" name="Picture 2" descr="http://axiomtest.com/image/cache/data/rohde-schwarz-fsh808-500x500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223350" y="4539728"/>
              <a:ext cx="916642" cy="916642"/>
            </a:xfrm>
            <a:prstGeom prst="rect">
              <a:avLst/>
            </a:prstGeom>
            <a:noFill/>
          </p:spPr>
        </p:pic>
      </p:grpSp>
      <p:pic>
        <p:nvPicPr>
          <p:cNvPr id="36" name="Imagem 35" descr="patrop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36719" flipH="1">
            <a:off x="4945672" y="1691327"/>
            <a:ext cx="99498" cy="512363"/>
          </a:xfrm>
          <a:prstGeom prst="rect">
            <a:avLst/>
          </a:prstGeom>
        </p:spPr>
      </p:pic>
      <p:sp>
        <p:nvSpPr>
          <p:cNvPr id="37" name="CaixaDeTexto 36"/>
          <p:cNvSpPr txBox="1"/>
          <p:nvPr/>
        </p:nvSpPr>
        <p:spPr>
          <a:xfrm>
            <a:off x="1460539" y="796787"/>
            <a:ext cx="1016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accent6">
                    <a:lumMod val="50000"/>
                  </a:schemeClr>
                </a:solidFill>
              </a:rPr>
              <a:t>MICROLINK 5</a:t>
            </a:r>
            <a:endParaRPr lang="pt-BR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3923595" y="796787"/>
            <a:ext cx="1056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accent6">
                    <a:lumMod val="50000"/>
                  </a:schemeClr>
                </a:solidFill>
              </a:rPr>
              <a:t>HELICÓPTERO</a:t>
            </a:r>
            <a:endParaRPr lang="pt-BR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6373260" y="4113552"/>
            <a:ext cx="1326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/>
              <a:t>Controle Espectral</a:t>
            </a:r>
            <a:endParaRPr lang="pt-BR" sz="1200" dirty="0"/>
          </a:p>
        </p:txBody>
      </p:sp>
      <p:cxnSp>
        <p:nvCxnSpPr>
          <p:cNvPr id="40" name="Conector reto 39"/>
          <p:cNvCxnSpPr/>
          <p:nvPr/>
        </p:nvCxnSpPr>
        <p:spPr>
          <a:xfrm flipH="1">
            <a:off x="5713209" y="724099"/>
            <a:ext cx="12359" cy="41951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612155" y="1675510"/>
            <a:ext cx="146332" cy="81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2" name="Conector reto 41"/>
          <p:cNvCxnSpPr/>
          <p:nvPr/>
        </p:nvCxnSpPr>
        <p:spPr>
          <a:xfrm flipH="1">
            <a:off x="1919245" y="3856581"/>
            <a:ext cx="3835" cy="627836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tailEnd type="arrow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/>
          <p:cNvSpPr txBox="1"/>
          <p:nvPr/>
        </p:nvSpPr>
        <p:spPr>
          <a:xfrm>
            <a:off x="2258782" y="3721488"/>
            <a:ext cx="6046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 smtClean="0"/>
              <a:t>RX1290</a:t>
            </a:r>
            <a:endParaRPr lang="pt-BR" sz="1050" dirty="0"/>
          </a:p>
        </p:txBody>
      </p:sp>
      <p:sp>
        <p:nvSpPr>
          <p:cNvPr id="46" name="CaixaDeTexto 45"/>
          <p:cNvSpPr txBox="1"/>
          <p:nvPr/>
        </p:nvSpPr>
        <p:spPr>
          <a:xfrm>
            <a:off x="4748347" y="3721488"/>
            <a:ext cx="6046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 smtClean="0"/>
              <a:t>RX1290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217369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pt-BR" sz="2800" dirty="0" smtClean="0">
                <a:latin typeface="Futura Medium" pitchFamily="34" charset="0"/>
              </a:rPr>
              <a:t>Carnaval Rio de Janeiro – </a:t>
            </a:r>
            <a:r>
              <a:rPr lang="pt-BR" sz="2400" dirty="0" err="1" smtClean="0">
                <a:latin typeface="Futura Medium" pitchFamily="34" charset="0"/>
              </a:rPr>
              <a:t>Rx</a:t>
            </a:r>
            <a:r>
              <a:rPr lang="pt-BR" sz="2400" dirty="0" smtClean="0">
                <a:latin typeface="Futura Medium" pitchFamily="34" charset="0"/>
              </a:rPr>
              <a:t> Setor 8 e 9</a:t>
            </a:r>
            <a:endParaRPr lang="pt-BR" sz="2400" dirty="0">
              <a:latin typeface="Futura Medium" charset="0"/>
            </a:endParaRPr>
          </a:p>
        </p:txBody>
      </p:sp>
      <p:cxnSp>
        <p:nvCxnSpPr>
          <p:cNvPr id="3" name="Conector reto 2"/>
          <p:cNvCxnSpPr/>
          <p:nvPr/>
        </p:nvCxnSpPr>
        <p:spPr>
          <a:xfrm flipH="1">
            <a:off x="340323" y="708197"/>
            <a:ext cx="12359" cy="41951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/>
          <p:cNvCxnSpPr/>
          <p:nvPr/>
        </p:nvCxnSpPr>
        <p:spPr>
          <a:xfrm flipH="1">
            <a:off x="4750144" y="747953"/>
            <a:ext cx="12359" cy="41951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C:\Users\cleberv\Desktop\Imagem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641" y="2486749"/>
            <a:ext cx="1712621" cy="296208"/>
          </a:xfrm>
          <a:prstGeom prst="rect">
            <a:avLst/>
          </a:prstGeom>
          <a:noFill/>
        </p:spPr>
      </p:pic>
      <p:grpSp>
        <p:nvGrpSpPr>
          <p:cNvPr id="6" name="Grupo 5"/>
          <p:cNvGrpSpPr/>
          <p:nvPr/>
        </p:nvGrpSpPr>
        <p:grpSpPr>
          <a:xfrm>
            <a:off x="468427" y="3352202"/>
            <a:ext cx="909724" cy="430626"/>
            <a:chOff x="1671550" y="4602553"/>
            <a:chExt cx="1131203" cy="520443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71550" y="4602553"/>
              <a:ext cx="1057453" cy="417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CaixaDeTexto 7"/>
            <p:cNvSpPr txBox="1"/>
            <p:nvPr/>
          </p:nvSpPr>
          <p:spPr>
            <a:xfrm>
              <a:off x="2286265" y="4869080"/>
              <a:ext cx="51648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 smtClean="0"/>
                <a:t>L2174</a:t>
              </a:r>
              <a:endParaRPr lang="pt-BR" sz="1050" dirty="0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1684569" y="645718"/>
            <a:ext cx="1365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accent6">
                    <a:lumMod val="50000"/>
                  </a:schemeClr>
                </a:solidFill>
              </a:rPr>
              <a:t>STEAD 1 + STEAD 2</a:t>
            </a:r>
            <a:endParaRPr lang="pt-BR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8806274" y="712917"/>
            <a:ext cx="12359" cy="41951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6347312" y="637767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accent6">
                    <a:lumMod val="50000"/>
                  </a:schemeClr>
                </a:solidFill>
              </a:rPr>
              <a:t>TRILHO</a:t>
            </a:r>
            <a:endParaRPr lang="pt-BR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112046" y="1614488"/>
            <a:ext cx="0" cy="84213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3758500" y="1614488"/>
            <a:ext cx="0" cy="84213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rot="5400000">
            <a:off x="559128" y="2168870"/>
            <a:ext cx="467326" cy="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5188" y="979958"/>
            <a:ext cx="138156" cy="8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Conector reto 15"/>
          <p:cNvCxnSpPr/>
          <p:nvPr/>
        </p:nvCxnSpPr>
        <p:spPr>
          <a:xfrm rot="5400000">
            <a:off x="981755" y="2168870"/>
            <a:ext cx="467326" cy="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4504" y="979958"/>
            <a:ext cx="138156" cy="8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upo 186"/>
          <p:cNvGrpSpPr/>
          <p:nvPr/>
        </p:nvGrpSpPr>
        <p:grpSpPr>
          <a:xfrm flipH="1">
            <a:off x="3976814" y="1243615"/>
            <a:ext cx="172488" cy="296882"/>
            <a:chOff x="3723701" y="4981461"/>
            <a:chExt cx="1366599" cy="1661710"/>
          </a:xfrm>
        </p:grpSpPr>
        <p:sp>
          <p:nvSpPr>
            <p:cNvPr id="19" name="Cilindro 18"/>
            <p:cNvSpPr/>
            <p:nvPr/>
          </p:nvSpPr>
          <p:spPr>
            <a:xfrm>
              <a:off x="3775934" y="6002767"/>
              <a:ext cx="161365" cy="161365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Forma livre 19"/>
            <p:cNvSpPr/>
            <p:nvPr/>
          </p:nvSpPr>
          <p:spPr>
            <a:xfrm>
              <a:off x="3723701" y="5574536"/>
              <a:ext cx="330506" cy="517792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687" h="1388125">
                  <a:moveTo>
                    <a:pt x="0" y="0"/>
                  </a:moveTo>
                  <a:lnTo>
                    <a:pt x="0" y="1244906"/>
                  </a:lnTo>
                  <a:lnTo>
                    <a:pt x="1101687" y="1388125"/>
                  </a:lnTo>
                  <a:cubicBezTo>
                    <a:pt x="1098015" y="973156"/>
                    <a:pt x="1094342" y="558188"/>
                    <a:pt x="1090670" y="1432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Forma livre 20"/>
            <p:cNvSpPr/>
            <p:nvPr/>
          </p:nvSpPr>
          <p:spPr>
            <a:xfrm>
              <a:off x="3723701" y="5409283"/>
              <a:ext cx="330506" cy="209320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907057 w 1101687"/>
                <a:gd name="connsiteY3" fmla="*/ 231822 h 1388125"/>
                <a:gd name="connsiteX4" fmla="*/ 0 w 1101687"/>
                <a:gd name="connsiteY4" fmla="*/ 0 h 1388125"/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0 w 1101687"/>
                <a:gd name="connsiteY3" fmla="*/ 0 h 1388125"/>
                <a:gd name="connsiteX0" fmla="*/ 771180 w 1101687"/>
                <a:gd name="connsiteY0" fmla="*/ 0 h 561156"/>
                <a:gd name="connsiteX1" fmla="*/ 0 w 1101687"/>
                <a:gd name="connsiteY1" fmla="*/ 417937 h 561156"/>
                <a:gd name="connsiteX2" fmla="*/ 1101687 w 1101687"/>
                <a:gd name="connsiteY2" fmla="*/ 561156 h 561156"/>
                <a:gd name="connsiteX3" fmla="*/ 771180 w 1101687"/>
                <a:gd name="connsiteY3" fmla="*/ 0 h 5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687" h="561156">
                  <a:moveTo>
                    <a:pt x="771180" y="0"/>
                  </a:moveTo>
                  <a:lnTo>
                    <a:pt x="0" y="417937"/>
                  </a:lnTo>
                  <a:lnTo>
                    <a:pt x="1101687" y="561156"/>
                  </a:lnTo>
                  <a:cubicBezTo>
                    <a:pt x="1101687" y="353672"/>
                    <a:pt x="954794" y="23870"/>
                    <a:pt x="77118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Forma livre 21"/>
            <p:cNvSpPr/>
            <p:nvPr/>
          </p:nvSpPr>
          <p:spPr>
            <a:xfrm>
              <a:off x="3977089" y="5255046"/>
              <a:ext cx="1113211" cy="1388125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687" h="1388125">
                  <a:moveTo>
                    <a:pt x="0" y="0"/>
                  </a:moveTo>
                  <a:lnTo>
                    <a:pt x="0" y="1244906"/>
                  </a:lnTo>
                  <a:lnTo>
                    <a:pt x="1101687" y="1388125"/>
                  </a:lnTo>
                  <a:cubicBezTo>
                    <a:pt x="1098015" y="973156"/>
                    <a:pt x="1094342" y="558188"/>
                    <a:pt x="1090670" y="1432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Forma livre 22"/>
            <p:cNvSpPr/>
            <p:nvPr/>
          </p:nvSpPr>
          <p:spPr>
            <a:xfrm>
              <a:off x="3977089" y="4981461"/>
              <a:ext cx="1101687" cy="405788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0 w 1101687"/>
                <a:gd name="connsiteY3" fmla="*/ 0 h 1388125"/>
                <a:gd name="connsiteX0" fmla="*/ 308473 w 1101687"/>
                <a:gd name="connsiteY0" fmla="*/ 0 h 396607"/>
                <a:gd name="connsiteX1" fmla="*/ 0 w 1101687"/>
                <a:gd name="connsiteY1" fmla="*/ 253388 h 396607"/>
                <a:gd name="connsiteX2" fmla="*/ 1101687 w 1101687"/>
                <a:gd name="connsiteY2" fmla="*/ 396607 h 396607"/>
                <a:gd name="connsiteX3" fmla="*/ 308473 w 1101687"/>
                <a:gd name="connsiteY3" fmla="*/ 0 h 396607"/>
                <a:gd name="connsiteX0" fmla="*/ 308473 w 1101687"/>
                <a:gd name="connsiteY0" fmla="*/ 0 h 396607"/>
                <a:gd name="connsiteX1" fmla="*/ 0 w 1101687"/>
                <a:gd name="connsiteY1" fmla="*/ 253388 h 396607"/>
                <a:gd name="connsiteX2" fmla="*/ 1101687 w 1101687"/>
                <a:gd name="connsiteY2" fmla="*/ 396607 h 396607"/>
                <a:gd name="connsiteX3" fmla="*/ 308473 w 1101687"/>
                <a:gd name="connsiteY3" fmla="*/ 0 h 396607"/>
                <a:gd name="connsiteX0" fmla="*/ 308473 w 1101687"/>
                <a:gd name="connsiteY0" fmla="*/ 9181 h 405788"/>
                <a:gd name="connsiteX1" fmla="*/ 0 w 1101687"/>
                <a:gd name="connsiteY1" fmla="*/ 262569 h 405788"/>
                <a:gd name="connsiteX2" fmla="*/ 1101687 w 1101687"/>
                <a:gd name="connsiteY2" fmla="*/ 405788 h 405788"/>
                <a:gd name="connsiteX3" fmla="*/ 308473 w 1101687"/>
                <a:gd name="connsiteY3" fmla="*/ 9181 h 40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687" h="405788">
                  <a:moveTo>
                    <a:pt x="308473" y="9181"/>
                  </a:moveTo>
                  <a:lnTo>
                    <a:pt x="0" y="262569"/>
                  </a:lnTo>
                  <a:lnTo>
                    <a:pt x="1101687" y="405788"/>
                  </a:lnTo>
                  <a:cubicBezTo>
                    <a:pt x="297456" y="0"/>
                    <a:pt x="1086998" y="396607"/>
                    <a:pt x="308473" y="918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4" name="Grupo 186"/>
          <p:cNvGrpSpPr/>
          <p:nvPr/>
        </p:nvGrpSpPr>
        <p:grpSpPr>
          <a:xfrm flipH="1">
            <a:off x="3606944" y="1253140"/>
            <a:ext cx="172488" cy="296882"/>
            <a:chOff x="3723701" y="4981461"/>
            <a:chExt cx="1366599" cy="1661710"/>
          </a:xfrm>
        </p:grpSpPr>
        <p:sp>
          <p:nvSpPr>
            <p:cNvPr id="25" name="Cilindro 24"/>
            <p:cNvSpPr/>
            <p:nvPr/>
          </p:nvSpPr>
          <p:spPr>
            <a:xfrm>
              <a:off x="3775934" y="6002767"/>
              <a:ext cx="161365" cy="161365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Forma livre 25"/>
            <p:cNvSpPr/>
            <p:nvPr/>
          </p:nvSpPr>
          <p:spPr>
            <a:xfrm>
              <a:off x="3723701" y="5574536"/>
              <a:ext cx="330506" cy="517792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687" h="1388125">
                  <a:moveTo>
                    <a:pt x="0" y="0"/>
                  </a:moveTo>
                  <a:lnTo>
                    <a:pt x="0" y="1244906"/>
                  </a:lnTo>
                  <a:lnTo>
                    <a:pt x="1101687" y="1388125"/>
                  </a:lnTo>
                  <a:cubicBezTo>
                    <a:pt x="1098015" y="973156"/>
                    <a:pt x="1094342" y="558188"/>
                    <a:pt x="1090670" y="1432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Forma livre 26"/>
            <p:cNvSpPr/>
            <p:nvPr/>
          </p:nvSpPr>
          <p:spPr>
            <a:xfrm>
              <a:off x="3723701" y="5409283"/>
              <a:ext cx="330506" cy="209320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907057 w 1101687"/>
                <a:gd name="connsiteY3" fmla="*/ 231822 h 1388125"/>
                <a:gd name="connsiteX4" fmla="*/ 0 w 1101687"/>
                <a:gd name="connsiteY4" fmla="*/ 0 h 1388125"/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0 w 1101687"/>
                <a:gd name="connsiteY3" fmla="*/ 0 h 1388125"/>
                <a:gd name="connsiteX0" fmla="*/ 771180 w 1101687"/>
                <a:gd name="connsiteY0" fmla="*/ 0 h 561156"/>
                <a:gd name="connsiteX1" fmla="*/ 0 w 1101687"/>
                <a:gd name="connsiteY1" fmla="*/ 417937 h 561156"/>
                <a:gd name="connsiteX2" fmla="*/ 1101687 w 1101687"/>
                <a:gd name="connsiteY2" fmla="*/ 561156 h 561156"/>
                <a:gd name="connsiteX3" fmla="*/ 771180 w 1101687"/>
                <a:gd name="connsiteY3" fmla="*/ 0 h 5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687" h="561156">
                  <a:moveTo>
                    <a:pt x="771180" y="0"/>
                  </a:moveTo>
                  <a:lnTo>
                    <a:pt x="0" y="417937"/>
                  </a:lnTo>
                  <a:lnTo>
                    <a:pt x="1101687" y="561156"/>
                  </a:lnTo>
                  <a:cubicBezTo>
                    <a:pt x="1101687" y="353672"/>
                    <a:pt x="954794" y="23870"/>
                    <a:pt x="77118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Forma livre 27"/>
            <p:cNvSpPr/>
            <p:nvPr/>
          </p:nvSpPr>
          <p:spPr>
            <a:xfrm>
              <a:off x="3977089" y="5255046"/>
              <a:ext cx="1113211" cy="1388125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687" h="1388125">
                  <a:moveTo>
                    <a:pt x="0" y="0"/>
                  </a:moveTo>
                  <a:lnTo>
                    <a:pt x="0" y="1244906"/>
                  </a:lnTo>
                  <a:lnTo>
                    <a:pt x="1101687" y="1388125"/>
                  </a:lnTo>
                  <a:cubicBezTo>
                    <a:pt x="1098015" y="973156"/>
                    <a:pt x="1094342" y="558188"/>
                    <a:pt x="1090670" y="1432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Forma livre 28"/>
            <p:cNvSpPr/>
            <p:nvPr/>
          </p:nvSpPr>
          <p:spPr>
            <a:xfrm>
              <a:off x="3977089" y="4981461"/>
              <a:ext cx="1101687" cy="405788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0 w 1101687"/>
                <a:gd name="connsiteY3" fmla="*/ 0 h 1388125"/>
                <a:gd name="connsiteX0" fmla="*/ 308473 w 1101687"/>
                <a:gd name="connsiteY0" fmla="*/ 0 h 396607"/>
                <a:gd name="connsiteX1" fmla="*/ 0 w 1101687"/>
                <a:gd name="connsiteY1" fmla="*/ 253388 h 396607"/>
                <a:gd name="connsiteX2" fmla="*/ 1101687 w 1101687"/>
                <a:gd name="connsiteY2" fmla="*/ 396607 h 396607"/>
                <a:gd name="connsiteX3" fmla="*/ 308473 w 1101687"/>
                <a:gd name="connsiteY3" fmla="*/ 0 h 396607"/>
                <a:gd name="connsiteX0" fmla="*/ 308473 w 1101687"/>
                <a:gd name="connsiteY0" fmla="*/ 0 h 396607"/>
                <a:gd name="connsiteX1" fmla="*/ 0 w 1101687"/>
                <a:gd name="connsiteY1" fmla="*/ 253388 h 396607"/>
                <a:gd name="connsiteX2" fmla="*/ 1101687 w 1101687"/>
                <a:gd name="connsiteY2" fmla="*/ 396607 h 396607"/>
                <a:gd name="connsiteX3" fmla="*/ 308473 w 1101687"/>
                <a:gd name="connsiteY3" fmla="*/ 0 h 396607"/>
                <a:gd name="connsiteX0" fmla="*/ 308473 w 1101687"/>
                <a:gd name="connsiteY0" fmla="*/ 9181 h 405788"/>
                <a:gd name="connsiteX1" fmla="*/ 0 w 1101687"/>
                <a:gd name="connsiteY1" fmla="*/ 262569 h 405788"/>
                <a:gd name="connsiteX2" fmla="*/ 1101687 w 1101687"/>
                <a:gd name="connsiteY2" fmla="*/ 405788 h 405788"/>
                <a:gd name="connsiteX3" fmla="*/ 308473 w 1101687"/>
                <a:gd name="connsiteY3" fmla="*/ 9181 h 40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687" h="405788">
                  <a:moveTo>
                    <a:pt x="308473" y="9181"/>
                  </a:moveTo>
                  <a:lnTo>
                    <a:pt x="0" y="262569"/>
                  </a:lnTo>
                  <a:lnTo>
                    <a:pt x="1101687" y="405788"/>
                  </a:lnTo>
                  <a:cubicBezTo>
                    <a:pt x="297456" y="0"/>
                    <a:pt x="1086998" y="396607"/>
                    <a:pt x="308473" y="918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0" name="Grupo 186"/>
          <p:cNvGrpSpPr/>
          <p:nvPr/>
        </p:nvGrpSpPr>
        <p:grpSpPr>
          <a:xfrm flipH="1">
            <a:off x="5154757" y="1253140"/>
            <a:ext cx="172488" cy="296882"/>
            <a:chOff x="3723701" y="4981461"/>
            <a:chExt cx="1366599" cy="1661710"/>
          </a:xfrm>
        </p:grpSpPr>
        <p:sp>
          <p:nvSpPr>
            <p:cNvPr id="32" name="Cilindro 31"/>
            <p:cNvSpPr/>
            <p:nvPr/>
          </p:nvSpPr>
          <p:spPr>
            <a:xfrm>
              <a:off x="3775934" y="6002767"/>
              <a:ext cx="161365" cy="161365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Forma livre 32"/>
            <p:cNvSpPr/>
            <p:nvPr/>
          </p:nvSpPr>
          <p:spPr>
            <a:xfrm>
              <a:off x="3723701" y="5574536"/>
              <a:ext cx="330506" cy="517792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687" h="1388125">
                  <a:moveTo>
                    <a:pt x="0" y="0"/>
                  </a:moveTo>
                  <a:lnTo>
                    <a:pt x="0" y="1244906"/>
                  </a:lnTo>
                  <a:lnTo>
                    <a:pt x="1101687" y="1388125"/>
                  </a:lnTo>
                  <a:cubicBezTo>
                    <a:pt x="1098015" y="973156"/>
                    <a:pt x="1094342" y="558188"/>
                    <a:pt x="1090670" y="1432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Forma livre 33"/>
            <p:cNvSpPr/>
            <p:nvPr/>
          </p:nvSpPr>
          <p:spPr>
            <a:xfrm>
              <a:off x="3723701" y="5409283"/>
              <a:ext cx="330506" cy="209320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907057 w 1101687"/>
                <a:gd name="connsiteY3" fmla="*/ 231822 h 1388125"/>
                <a:gd name="connsiteX4" fmla="*/ 0 w 1101687"/>
                <a:gd name="connsiteY4" fmla="*/ 0 h 1388125"/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0 w 1101687"/>
                <a:gd name="connsiteY3" fmla="*/ 0 h 1388125"/>
                <a:gd name="connsiteX0" fmla="*/ 771180 w 1101687"/>
                <a:gd name="connsiteY0" fmla="*/ 0 h 561156"/>
                <a:gd name="connsiteX1" fmla="*/ 0 w 1101687"/>
                <a:gd name="connsiteY1" fmla="*/ 417937 h 561156"/>
                <a:gd name="connsiteX2" fmla="*/ 1101687 w 1101687"/>
                <a:gd name="connsiteY2" fmla="*/ 561156 h 561156"/>
                <a:gd name="connsiteX3" fmla="*/ 771180 w 1101687"/>
                <a:gd name="connsiteY3" fmla="*/ 0 h 5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687" h="561156">
                  <a:moveTo>
                    <a:pt x="771180" y="0"/>
                  </a:moveTo>
                  <a:lnTo>
                    <a:pt x="0" y="417937"/>
                  </a:lnTo>
                  <a:lnTo>
                    <a:pt x="1101687" y="561156"/>
                  </a:lnTo>
                  <a:cubicBezTo>
                    <a:pt x="1101687" y="353672"/>
                    <a:pt x="954794" y="23870"/>
                    <a:pt x="77118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Forma livre 34"/>
            <p:cNvSpPr/>
            <p:nvPr/>
          </p:nvSpPr>
          <p:spPr>
            <a:xfrm>
              <a:off x="3977089" y="5255046"/>
              <a:ext cx="1113211" cy="1388125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687" h="1388125">
                  <a:moveTo>
                    <a:pt x="0" y="0"/>
                  </a:moveTo>
                  <a:lnTo>
                    <a:pt x="0" y="1244906"/>
                  </a:lnTo>
                  <a:lnTo>
                    <a:pt x="1101687" y="1388125"/>
                  </a:lnTo>
                  <a:cubicBezTo>
                    <a:pt x="1098015" y="973156"/>
                    <a:pt x="1094342" y="558188"/>
                    <a:pt x="1090670" y="1432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Forma livre 35"/>
            <p:cNvSpPr/>
            <p:nvPr/>
          </p:nvSpPr>
          <p:spPr>
            <a:xfrm>
              <a:off x="3977089" y="4981461"/>
              <a:ext cx="1101687" cy="405788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0 w 1101687"/>
                <a:gd name="connsiteY3" fmla="*/ 0 h 1388125"/>
                <a:gd name="connsiteX0" fmla="*/ 308473 w 1101687"/>
                <a:gd name="connsiteY0" fmla="*/ 0 h 396607"/>
                <a:gd name="connsiteX1" fmla="*/ 0 w 1101687"/>
                <a:gd name="connsiteY1" fmla="*/ 253388 h 396607"/>
                <a:gd name="connsiteX2" fmla="*/ 1101687 w 1101687"/>
                <a:gd name="connsiteY2" fmla="*/ 396607 h 396607"/>
                <a:gd name="connsiteX3" fmla="*/ 308473 w 1101687"/>
                <a:gd name="connsiteY3" fmla="*/ 0 h 396607"/>
                <a:gd name="connsiteX0" fmla="*/ 308473 w 1101687"/>
                <a:gd name="connsiteY0" fmla="*/ 0 h 396607"/>
                <a:gd name="connsiteX1" fmla="*/ 0 w 1101687"/>
                <a:gd name="connsiteY1" fmla="*/ 253388 h 396607"/>
                <a:gd name="connsiteX2" fmla="*/ 1101687 w 1101687"/>
                <a:gd name="connsiteY2" fmla="*/ 396607 h 396607"/>
                <a:gd name="connsiteX3" fmla="*/ 308473 w 1101687"/>
                <a:gd name="connsiteY3" fmla="*/ 0 h 396607"/>
                <a:gd name="connsiteX0" fmla="*/ 308473 w 1101687"/>
                <a:gd name="connsiteY0" fmla="*/ 9181 h 405788"/>
                <a:gd name="connsiteX1" fmla="*/ 0 w 1101687"/>
                <a:gd name="connsiteY1" fmla="*/ 262569 h 405788"/>
                <a:gd name="connsiteX2" fmla="*/ 1101687 w 1101687"/>
                <a:gd name="connsiteY2" fmla="*/ 405788 h 405788"/>
                <a:gd name="connsiteX3" fmla="*/ 308473 w 1101687"/>
                <a:gd name="connsiteY3" fmla="*/ 9181 h 40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687" h="405788">
                  <a:moveTo>
                    <a:pt x="308473" y="9181"/>
                  </a:moveTo>
                  <a:lnTo>
                    <a:pt x="0" y="262569"/>
                  </a:lnTo>
                  <a:lnTo>
                    <a:pt x="1101687" y="405788"/>
                  </a:lnTo>
                  <a:cubicBezTo>
                    <a:pt x="297456" y="0"/>
                    <a:pt x="1086998" y="396607"/>
                    <a:pt x="308473" y="918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7" name="Grupo 186"/>
          <p:cNvGrpSpPr/>
          <p:nvPr/>
        </p:nvGrpSpPr>
        <p:grpSpPr>
          <a:xfrm flipH="1">
            <a:off x="5685806" y="1253140"/>
            <a:ext cx="172488" cy="296882"/>
            <a:chOff x="3723701" y="4981461"/>
            <a:chExt cx="1366599" cy="1661710"/>
          </a:xfrm>
        </p:grpSpPr>
        <p:sp>
          <p:nvSpPr>
            <p:cNvPr id="38" name="Cilindro 37"/>
            <p:cNvSpPr/>
            <p:nvPr/>
          </p:nvSpPr>
          <p:spPr>
            <a:xfrm>
              <a:off x="3775934" y="6002767"/>
              <a:ext cx="161365" cy="161365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Forma livre 38"/>
            <p:cNvSpPr/>
            <p:nvPr/>
          </p:nvSpPr>
          <p:spPr>
            <a:xfrm>
              <a:off x="3723701" y="5574536"/>
              <a:ext cx="330506" cy="517792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687" h="1388125">
                  <a:moveTo>
                    <a:pt x="0" y="0"/>
                  </a:moveTo>
                  <a:lnTo>
                    <a:pt x="0" y="1244906"/>
                  </a:lnTo>
                  <a:lnTo>
                    <a:pt x="1101687" y="1388125"/>
                  </a:lnTo>
                  <a:cubicBezTo>
                    <a:pt x="1098015" y="973156"/>
                    <a:pt x="1094342" y="558188"/>
                    <a:pt x="1090670" y="1432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Forma livre 39"/>
            <p:cNvSpPr/>
            <p:nvPr/>
          </p:nvSpPr>
          <p:spPr>
            <a:xfrm>
              <a:off x="3723701" y="5409283"/>
              <a:ext cx="330506" cy="209320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907057 w 1101687"/>
                <a:gd name="connsiteY3" fmla="*/ 231822 h 1388125"/>
                <a:gd name="connsiteX4" fmla="*/ 0 w 1101687"/>
                <a:gd name="connsiteY4" fmla="*/ 0 h 1388125"/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0 w 1101687"/>
                <a:gd name="connsiteY3" fmla="*/ 0 h 1388125"/>
                <a:gd name="connsiteX0" fmla="*/ 771180 w 1101687"/>
                <a:gd name="connsiteY0" fmla="*/ 0 h 561156"/>
                <a:gd name="connsiteX1" fmla="*/ 0 w 1101687"/>
                <a:gd name="connsiteY1" fmla="*/ 417937 h 561156"/>
                <a:gd name="connsiteX2" fmla="*/ 1101687 w 1101687"/>
                <a:gd name="connsiteY2" fmla="*/ 561156 h 561156"/>
                <a:gd name="connsiteX3" fmla="*/ 771180 w 1101687"/>
                <a:gd name="connsiteY3" fmla="*/ 0 h 5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687" h="561156">
                  <a:moveTo>
                    <a:pt x="771180" y="0"/>
                  </a:moveTo>
                  <a:lnTo>
                    <a:pt x="0" y="417937"/>
                  </a:lnTo>
                  <a:lnTo>
                    <a:pt x="1101687" y="561156"/>
                  </a:lnTo>
                  <a:cubicBezTo>
                    <a:pt x="1101687" y="353672"/>
                    <a:pt x="954794" y="23870"/>
                    <a:pt x="77118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Forma livre 40"/>
            <p:cNvSpPr/>
            <p:nvPr/>
          </p:nvSpPr>
          <p:spPr>
            <a:xfrm>
              <a:off x="3977089" y="5255046"/>
              <a:ext cx="1113211" cy="1388125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687" h="1388125">
                  <a:moveTo>
                    <a:pt x="0" y="0"/>
                  </a:moveTo>
                  <a:lnTo>
                    <a:pt x="0" y="1244906"/>
                  </a:lnTo>
                  <a:lnTo>
                    <a:pt x="1101687" y="1388125"/>
                  </a:lnTo>
                  <a:cubicBezTo>
                    <a:pt x="1098015" y="973156"/>
                    <a:pt x="1094342" y="558188"/>
                    <a:pt x="1090670" y="1432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Forma livre 41"/>
            <p:cNvSpPr/>
            <p:nvPr/>
          </p:nvSpPr>
          <p:spPr>
            <a:xfrm>
              <a:off x="3977089" y="4981461"/>
              <a:ext cx="1101687" cy="405788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0 w 1101687"/>
                <a:gd name="connsiteY3" fmla="*/ 0 h 1388125"/>
                <a:gd name="connsiteX0" fmla="*/ 308473 w 1101687"/>
                <a:gd name="connsiteY0" fmla="*/ 0 h 396607"/>
                <a:gd name="connsiteX1" fmla="*/ 0 w 1101687"/>
                <a:gd name="connsiteY1" fmla="*/ 253388 h 396607"/>
                <a:gd name="connsiteX2" fmla="*/ 1101687 w 1101687"/>
                <a:gd name="connsiteY2" fmla="*/ 396607 h 396607"/>
                <a:gd name="connsiteX3" fmla="*/ 308473 w 1101687"/>
                <a:gd name="connsiteY3" fmla="*/ 0 h 396607"/>
                <a:gd name="connsiteX0" fmla="*/ 308473 w 1101687"/>
                <a:gd name="connsiteY0" fmla="*/ 0 h 396607"/>
                <a:gd name="connsiteX1" fmla="*/ 0 w 1101687"/>
                <a:gd name="connsiteY1" fmla="*/ 253388 h 396607"/>
                <a:gd name="connsiteX2" fmla="*/ 1101687 w 1101687"/>
                <a:gd name="connsiteY2" fmla="*/ 396607 h 396607"/>
                <a:gd name="connsiteX3" fmla="*/ 308473 w 1101687"/>
                <a:gd name="connsiteY3" fmla="*/ 0 h 396607"/>
                <a:gd name="connsiteX0" fmla="*/ 308473 w 1101687"/>
                <a:gd name="connsiteY0" fmla="*/ 9181 h 405788"/>
                <a:gd name="connsiteX1" fmla="*/ 0 w 1101687"/>
                <a:gd name="connsiteY1" fmla="*/ 262569 h 405788"/>
                <a:gd name="connsiteX2" fmla="*/ 1101687 w 1101687"/>
                <a:gd name="connsiteY2" fmla="*/ 405788 h 405788"/>
                <a:gd name="connsiteX3" fmla="*/ 308473 w 1101687"/>
                <a:gd name="connsiteY3" fmla="*/ 9181 h 40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687" h="405788">
                  <a:moveTo>
                    <a:pt x="308473" y="9181"/>
                  </a:moveTo>
                  <a:lnTo>
                    <a:pt x="0" y="262569"/>
                  </a:lnTo>
                  <a:lnTo>
                    <a:pt x="1101687" y="405788"/>
                  </a:lnTo>
                  <a:cubicBezTo>
                    <a:pt x="297456" y="0"/>
                    <a:pt x="1086998" y="396607"/>
                    <a:pt x="308473" y="918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3" name="CaixaDeTexto 42"/>
          <p:cNvSpPr txBox="1"/>
          <p:nvPr/>
        </p:nvSpPr>
        <p:spPr>
          <a:xfrm>
            <a:off x="3585900" y="981353"/>
            <a:ext cx="629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/>
              <a:t>Setor 9</a:t>
            </a:r>
            <a:endParaRPr lang="pt-BR" sz="1200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5193137" y="1008567"/>
            <a:ext cx="629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/>
              <a:t>Setor 9</a:t>
            </a:r>
            <a:endParaRPr lang="pt-BR" sz="1200" dirty="0"/>
          </a:p>
        </p:txBody>
      </p:sp>
      <p:cxnSp>
        <p:nvCxnSpPr>
          <p:cNvPr id="45" name="Conector reto 44"/>
          <p:cNvCxnSpPr/>
          <p:nvPr/>
        </p:nvCxnSpPr>
        <p:spPr>
          <a:xfrm rot="5400000">
            <a:off x="1371472" y="2170196"/>
            <a:ext cx="467326" cy="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7532" y="981284"/>
            <a:ext cx="138156" cy="8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7" name="Conector reto 46"/>
          <p:cNvCxnSpPr/>
          <p:nvPr/>
        </p:nvCxnSpPr>
        <p:spPr>
          <a:xfrm rot="5400000">
            <a:off x="1738442" y="2170196"/>
            <a:ext cx="467326" cy="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1191" y="981284"/>
            <a:ext cx="138156" cy="8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9" name="Conector reto 48"/>
          <p:cNvCxnSpPr/>
          <p:nvPr/>
        </p:nvCxnSpPr>
        <p:spPr>
          <a:xfrm rot="5400000">
            <a:off x="3164100" y="2216329"/>
            <a:ext cx="467326" cy="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 rot="5400000">
            <a:off x="2738995" y="2216329"/>
            <a:ext cx="467326" cy="0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upo 186"/>
          <p:cNvGrpSpPr/>
          <p:nvPr/>
        </p:nvGrpSpPr>
        <p:grpSpPr>
          <a:xfrm flipH="1">
            <a:off x="3262531" y="1608464"/>
            <a:ext cx="172488" cy="296882"/>
            <a:chOff x="3723701" y="4981461"/>
            <a:chExt cx="1366599" cy="1661710"/>
          </a:xfrm>
        </p:grpSpPr>
        <p:sp>
          <p:nvSpPr>
            <p:cNvPr id="52" name="Cilindro 51"/>
            <p:cNvSpPr/>
            <p:nvPr/>
          </p:nvSpPr>
          <p:spPr>
            <a:xfrm>
              <a:off x="3775934" y="6002767"/>
              <a:ext cx="161365" cy="161365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Forma livre 52"/>
            <p:cNvSpPr/>
            <p:nvPr/>
          </p:nvSpPr>
          <p:spPr>
            <a:xfrm>
              <a:off x="3723701" y="5574536"/>
              <a:ext cx="330506" cy="517792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687" h="1388125">
                  <a:moveTo>
                    <a:pt x="0" y="0"/>
                  </a:moveTo>
                  <a:lnTo>
                    <a:pt x="0" y="1244906"/>
                  </a:lnTo>
                  <a:lnTo>
                    <a:pt x="1101687" y="1388125"/>
                  </a:lnTo>
                  <a:cubicBezTo>
                    <a:pt x="1098015" y="973156"/>
                    <a:pt x="1094342" y="558188"/>
                    <a:pt x="1090670" y="1432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Forma livre 53"/>
            <p:cNvSpPr/>
            <p:nvPr/>
          </p:nvSpPr>
          <p:spPr>
            <a:xfrm>
              <a:off x="3723701" y="5409283"/>
              <a:ext cx="330506" cy="209320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907057 w 1101687"/>
                <a:gd name="connsiteY3" fmla="*/ 231822 h 1388125"/>
                <a:gd name="connsiteX4" fmla="*/ 0 w 1101687"/>
                <a:gd name="connsiteY4" fmla="*/ 0 h 1388125"/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0 w 1101687"/>
                <a:gd name="connsiteY3" fmla="*/ 0 h 1388125"/>
                <a:gd name="connsiteX0" fmla="*/ 771180 w 1101687"/>
                <a:gd name="connsiteY0" fmla="*/ 0 h 561156"/>
                <a:gd name="connsiteX1" fmla="*/ 0 w 1101687"/>
                <a:gd name="connsiteY1" fmla="*/ 417937 h 561156"/>
                <a:gd name="connsiteX2" fmla="*/ 1101687 w 1101687"/>
                <a:gd name="connsiteY2" fmla="*/ 561156 h 561156"/>
                <a:gd name="connsiteX3" fmla="*/ 771180 w 1101687"/>
                <a:gd name="connsiteY3" fmla="*/ 0 h 5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687" h="561156">
                  <a:moveTo>
                    <a:pt x="771180" y="0"/>
                  </a:moveTo>
                  <a:lnTo>
                    <a:pt x="0" y="417937"/>
                  </a:lnTo>
                  <a:lnTo>
                    <a:pt x="1101687" y="561156"/>
                  </a:lnTo>
                  <a:cubicBezTo>
                    <a:pt x="1101687" y="353672"/>
                    <a:pt x="954794" y="23870"/>
                    <a:pt x="77118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Forma livre 54"/>
            <p:cNvSpPr/>
            <p:nvPr/>
          </p:nvSpPr>
          <p:spPr>
            <a:xfrm>
              <a:off x="3977089" y="5255046"/>
              <a:ext cx="1113211" cy="1388125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687" h="1388125">
                  <a:moveTo>
                    <a:pt x="0" y="0"/>
                  </a:moveTo>
                  <a:lnTo>
                    <a:pt x="0" y="1244906"/>
                  </a:lnTo>
                  <a:lnTo>
                    <a:pt x="1101687" y="1388125"/>
                  </a:lnTo>
                  <a:cubicBezTo>
                    <a:pt x="1098015" y="973156"/>
                    <a:pt x="1094342" y="558188"/>
                    <a:pt x="1090670" y="1432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Forma livre 55"/>
            <p:cNvSpPr/>
            <p:nvPr/>
          </p:nvSpPr>
          <p:spPr>
            <a:xfrm>
              <a:off x="3977089" y="4981461"/>
              <a:ext cx="1101687" cy="405788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0 w 1101687"/>
                <a:gd name="connsiteY3" fmla="*/ 0 h 1388125"/>
                <a:gd name="connsiteX0" fmla="*/ 308473 w 1101687"/>
                <a:gd name="connsiteY0" fmla="*/ 0 h 396607"/>
                <a:gd name="connsiteX1" fmla="*/ 0 w 1101687"/>
                <a:gd name="connsiteY1" fmla="*/ 253388 h 396607"/>
                <a:gd name="connsiteX2" fmla="*/ 1101687 w 1101687"/>
                <a:gd name="connsiteY2" fmla="*/ 396607 h 396607"/>
                <a:gd name="connsiteX3" fmla="*/ 308473 w 1101687"/>
                <a:gd name="connsiteY3" fmla="*/ 0 h 396607"/>
                <a:gd name="connsiteX0" fmla="*/ 308473 w 1101687"/>
                <a:gd name="connsiteY0" fmla="*/ 0 h 396607"/>
                <a:gd name="connsiteX1" fmla="*/ 0 w 1101687"/>
                <a:gd name="connsiteY1" fmla="*/ 253388 h 396607"/>
                <a:gd name="connsiteX2" fmla="*/ 1101687 w 1101687"/>
                <a:gd name="connsiteY2" fmla="*/ 396607 h 396607"/>
                <a:gd name="connsiteX3" fmla="*/ 308473 w 1101687"/>
                <a:gd name="connsiteY3" fmla="*/ 0 h 396607"/>
                <a:gd name="connsiteX0" fmla="*/ 308473 w 1101687"/>
                <a:gd name="connsiteY0" fmla="*/ 9181 h 405788"/>
                <a:gd name="connsiteX1" fmla="*/ 0 w 1101687"/>
                <a:gd name="connsiteY1" fmla="*/ 262569 h 405788"/>
                <a:gd name="connsiteX2" fmla="*/ 1101687 w 1101687"/>
                <a:gd name="connsiteY2" fmla="*/ 405788 h 405788"/>
                <a:gd name="connsiteX3" fmla="*/ 308473 w 1101687"/>
                <a:gd name="connsiteY3" fmla="*/ 9181 h 40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687" h="405788">
                  <a:moveTo>
                    <a:pt x="308473" y="9181"/>
                  </a:moveTo>
                  <a:lnTo>
                    <a:pt x="0" y="262569"/>
                  </a:lnTo>
                  <a:lnTo>
                    <a:pt x="1101687" y="405788"/>
                  </a:lnTo>
                  <a:cubicBezTo>
                    <a:pt x="297456" y="0"/>
                    <a:pt x="1086998" y="396607"/>
                    <a:pt x="308473" y="918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7" name="Grupo 186"/>
          <p:cNvGrpSpPr/>
          <p:nvPr/>
        </p:nvGrpSpPr>
        <p:grpSpPr>
          <a:xfrm flipH="1">
            <a:off x="2821102" y="1617989"/>
            <a:ext cx="172488" cy="296882"/>
            <a:chOff x="3723701" y="4981461"/>
            <a:chExt cx="1366599" cy="1661710"/>
          </a:xfrm>
        </p:grpSpPr>
        <p:sp>
          <p:nvSpPr>
            <p:cNvPr id="58" name="Cilindro 57"/>
            <p:cNvSpPr/>
            <p:nvPr/>
          </p:nvSpPr>
          <p:spPr>
            <a:xfrm>
              <a:off x="3775934" y="6002767"/>
              <a:ext cx="161365" cy="161365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Forma livre 58"/>
            <p:cNvSpPr/>
            <p:nvPr/>
          </p:nvSpPr>
          <p:spPr>
            <a:xfrm>
              <a:off x="3723701" y="5574536"/>
              <a:ext cx="330506" cy="517792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687" h="1388125">
                  <a:moveTo>
                    <a:pt x="0" y="0"/>
                  </a:moveTo>
                  <a:lnTo>
                    <a:pt x="0" y="1244906"/>
                  </a:lnTo>
                  <a:lnTo>
                    <a:pt x="1101687" y="1388125"/>
                  </a:lnTo>
                  <a:cubicBezTo>
                    <a:pt x="1098015" y="973156"/>
                    <a:pt x="1094342" y="558188"/>
                    <a:pt x="1090670" y="1432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Forma livre 59"/>
            <p:cNvSpPr/>
            <p:nvPr/>
          </p:nvSpPr>
          <p:spPr>
            <a:xfrm>
              <a:off x="3723701" y="5409283"/>
              <a:ext cx="330506" cy="209320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907057 w 1101687"/>
                <a:gd name="connsiteY3" fmla="*/ 231822 h 1388125"/>
                <a:gd name="connsiteX4" fmla="*/ 0 w 1101687"/>
                <a:gd name="connsiteY4" fmla="*/ 0 h 1388125"/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0 w 1101687"/>
                <a:gd name="connsiteY3" fmla="*/ 0 h 1388125"/>
                <a:gd name="connsiteX0" fmla="*/ 771180 w 1101687"/>
                <a:gd name="connsiteY0" fmla="*/ 0 h 561156"/>
                <a:gd name="connsiteX1" fmla="*/ 0 w 1101687"/>
                <a:gd name="connsiteY1" fmla="*/ 417937 h 561156"/>
                <a:gd name="connsiteX2" fmla="*/ 1101687 w 1101687"/>
                <a:gd name="connsiteY2" fmla="*/ 561156 h 561156"/>
                <a:gd name="connsiteX3" fmla="*/ 771180 w 1101687"/>
                <a:gd name="connsiteY3" fmla="*/ 0 h 5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687" h="561156">
                  <a:moveTo>
                    <a:pt x="771180" y="0"/>
                  </a:moveTo>
                  <a:lnTo>
                    <a:pt x="0" y="417937"/>
                  </a:lnTo>
                  <a:lnTo>
                    <a:pt x="1101687" y="561156"/>
                  </a:lnTo>
                  <a:cubicBezTo>
                    <a:pt x="1101687" y="353672"/>
                    <a:pt x="954794" y="23870"/>
                    <a:pt x="77118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Forma livre 60"/>
            <p:cNvSpPr/>
            <p:nvPr/>
          </p:nvSpPr>
          <p:spPr>
            <a:xfrm>
              <a:off x="3977089" y="5255046"/>
              <a:ext cx="1113211" cy="1388125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687" h="1388125">
                  <a:moveTo>
                    <a:pt x="0" y="0"/>
                  </a:moveTo>
                  <a:lnTo>
                    <a:pt x="0" y="1244906"/>
                  </a:lnTo>
                  <a:lnTo>
                    <a:pt x="1101687" y="1388125"/>
                  </a:lnTo>
                  <a:cubicBezTo>
                    <a:pt x="1098015" y="973156"/>
                    <a:pt x="1094342" y="558188"/>
                    <a:pt x="1090670" y="1432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Forma livre 61"/>
            <p:cNvSpPr/>
            <p:nvPr/>
          </p:nvSpPr>
          <p:spPr>
            <a:xfrm>
              <a:off x="3977089" y="4981461"/>
              <a:ext cx="1101687" cy="405788"/>
            </a:xfrm>
            <a:custGeom>
              <a:avLst/>
              <a:gdLst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1090670 w 1101687"/>
                <a:gd name="connsiteY3" fmla="*/ 143219 h 1388125"/>
                <a:gd name="connsiteX4" fmla="*/ 0 w 1101687"/>
                <a:gd name="connsiteY4" fmla="*/ 0 h 1388125"/>
                <a:gd name="connsiteX0" fmla="*/ 0 w 1101687"/>
                <a:gd name="connsiteY0" fmla="*/ 0 h 1388125"/>
                <a:gd name="connsiteX1" fmla="*/ 0 w 1101687"/>
                <a:gd name="connsiteY1" fmla="*/ 1244906 h 1388125"/>
                <a:gd name="connsiteX2" fmla="*/ 1101687 w 1101687"/>
                <a:gd name="connsiteY2" fmla="*/ 1388125 h 1388125"/>
                <a:gd name="connsiteX3" fmla="*/ 0 w 1101687"/>
                <a:gd name="connsiteY3" fmla="*/ 0 h 1388125"/>
                <a:gd name="connsiteX0" fmla="*/ 308473 w 1101687"/>
                <a:gd name="connsiteY0" fmla="*/ 0 h 396607"/>
                <a:gd name="connsiteX1" fmla="*/ 0 w 1101687"/>
                <a:gd name="connsiteY1" fmla="*/ 253388 h 396607"/>
                <a:gd name="connsiteX2" fmla="*/ 1101687 w 1101687"/>
                <a:gd name="connsiteY2" fmla="*/ 396607 h 396607"/>
                <a:gd name="connsiteX3" fmla="*/ 308473 w 1101687"/>
                <a:gd name="connsiteY3" fmla="*/ 0 h 396607"/>
                <a:gd name="connsiteX0" fmla="*/ 308473 w 1101687"/>
                <a:gd name="connsiteY0" fmla="*/ 0 h 396607"/>
                <a:gd name="connsiteX1" fmla="*/ 0 w 1101687"/>
                <a:gd name="connsiteY1" fmla="*/ 253388 h 396607"/>
                <a:gd name="connsiteX2" fmla="*/ 1101687 w 1101687"/>
                <a:gd name="connsiteY2" fmla="*/ 396607 h 396607"/>
                <a:gd name="connsiteX3" fmla="*/ 308473 w 1101687"/>
                <a:gd name="connsiteY3" fmla="*/ 0 h 396607"/>
                <a:gd name="connsiteX0" fmla="*/ 308473 w 1101687"/>
                <a:gd name="connsiteY0" fmla="*/ 9181 h 405788"/>
                <a:gd name="connsiteX1" fmla="*/ 0 w 1101687"/>
                <a:gd name="connsiteY1" fmla="*/ 262569 h 405788"/>
                <a:gd name="connsiteX2" fmla="*/ 1101687 w 1101687"/>
                <a:gd name="connsiteY2" fmla="*/ 405788 h 405788"/>
                <a:gd name="connsiteX3" fmla="*/ 308473 w 1101687"/>
                <a:gd name="connsiteY3" fmla="*/ 9181 h 40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1687" h="405788">
                  <a:moveTo>
                    <a:pt x="308473" y="9181"/>
                  </a:moveTo>
                  <a:lnTo>
                    <a:pt x="0" y="262569"/>
                  </a:lnTo>
                  <a:lnTo>
                    <a:pt x="1101687" y="405788"/>
                  </a:lnTo>
                  <a:cubicBezTo>
                    <a:pt x="297456" y="0"/>
                    <a:pt x="1086998" y="396607"/>
                    <a:pt x="308473" y="918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63" name="Conector reto 62"/>
          <p:cNvCxnSpPr/>
          <p:nvPr/>
        </p:nvCxnSpPr>
        <p:spPr>
          <a:xfrm flipH="1">
            <a:off x="651527" y="2972091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 flipH="1">
            <a:off x="824476" y="2972091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 flipH="1">
            <a:off x="1010022" y="2972091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/>
          <p:nvPr/>
        </p:nvCxnSpPr>
        <p:spPr>
          <a:xfrm flipH="1">
            <a:off x="1177339" y="2972091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5" descr="C:\Users\cleberv\Desktop\Imagem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1915" y="2486500"/>
            <a:ext cx="1712621" cy="296208"/>
          </a:xfrm>
          <a:prstGeom prst="rect">
            <a:avLst/>
          </a:prstGeom>
          <a:noFill/>
        </p:spPr>
      </p:pic>
      <p:grpSp>
        <p:nvGrpSpPr>
          <p:cNvPr id="68" name="Grupo 67"/>
          <p:cNvGrpSpPr/>
          <p:nvPr/>
        </p:nvGrpSpPr>
        <p:grpSpPr>
          <a:xfrm>
            <a:off x="1400055" y="3361482"/>
            <a:ext cx="909724" cy="430626"/>
            <a:chOff x="1671550" y="4602553"/>
            <a:chExt cx="1131203" cy="520443"/>
          </a:xfrm>
        </p:grpSpPr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71550" y="4602553"/>
              <a:ext cx="1057453" cy="417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CaixaDeTexto 69"/>
            <p:cNvSpPr txBox="1"/>
            <p:nvPr/>
          </p:nvSpPr>
          <p:spPr>
            <a:xfrm>
              <a:off x="2286265" y="4869080"/>
              <a:ext cx="51648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 smtClean="0"/>
                <a:t>L2174</a:t>
              </a:r>
              <a:endParaRPr lang="pt-BR" sz="1050" dirty="0"/>
            </a:p>
          </p:txBody>
        </p:sp>
      </p:grpSp>
      <p:cxnSp>
        <p:nvCxnSpPr>
          <p:cNvPr id="71" name="Conector reto 70"/>
          <p:cNvCxnSpPr/>
          <p:nvPr/>
        </p:nvCxnSpPr>
        <p:spPr>
          <a:xfrm flipH="1">
            <a:off x="1551350" y="2981367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/>
          <p:nvPr/>
        </p:nvCxnSpPr>
        <p:spPr>
          <a:xfrm flipH="1">
            <a:off x="1724299" y="2981367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/>
          <p:cNvCxnSpPr/>
          <p:nvPr/>
        </p:nvCxnSpPr>
        <p:spPr>
          <a:xfrm flipH="1">
            <a:off x="1909845" y="2981367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/>
          <p:cNvCxnSpPr/>
          <p:nvPr/>
        </p:nvCxnSpPr>
        <p:spPr>
          <a:xfrm flipH="1">
            <a:off x="2077162" y="2981367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o 74"/>
          <p:cNvGrpSpPr/>
          <p:nvPr/>
        </p:nvGrpSpPr>
        <p:grpSpPr>
          <a:xfrm>
            <a:off x="2552994" y="3361482"/>
            <a:ext cx="909724" cy="430626"/>
            <a:chOff x="1671550" y="4602553"/>
            <a:chExt cx="1131203" cy="520443"/>
          </a:xfrm>
        </p:grpSpPr>
        <p:pic>
          <p:nvPicPr>
            <p:cNvPr id="7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71550" y="4602553"/>
              <a:ext cx="1057453" cy="417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" name="CaixaDeTexto 76"/>
            <p:cNvSpPr txBox="1"/>
            <p:nvPr/>
          </p:nvSpPr>
          <p:spPr>
            <a:xfrm>
              <a:off x="2286265" y="4869080"/>
              <a:ext cx="51648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 smtClean="0"/>
                <a:t>L2174</a:t>
              </a:r>
              <a:endParaRPr lang="pt-BR" sz="1050" dirty="0"/>
            </a:p>
          </p:txBody>
        </p:sp>
      </p:grpSp>
      <p:cxnSp>
        <p:nvCxnSpPr>
          <p:cNvPr id="78" name="Conector reto 77"/>
          <p:cNvCxnSpPr/>
          <p:nvPr/>
        </p:nvCxnSpPr>
        <p:spPr>
          <a:xfrm flipH="1">
            <a:off x="2736094" y="2981371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/>
          <p:cNvCxnSpPr/>
          <p:nvPr/>
        </p:nvCxnSpPr>
        <p:spPr>
          <a:xfrm flipH="1">
            <a:off x="2909043" y="2981371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/>
          <p:cNvCxnSpPr/>
          <p:nvPr/>
        </p:nvCxnSpPr>
        <p:spPr>
          <a:xfrm flipH="1">
            <a:off x="3094589" y="2981371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 flipH="1">
            <a:off x="3261906" y="2981371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upo 81"/>
          <p:cNvGrpSpPr/>
          <p:nvPr/>
        </p:nvGrpSpPr>
        <p:grpSpPr>
          <a:xfrm>
            <a:off x="3484622" y="3370762"/>
            <a:ext cx="909724" cy="430626"/>
            <a:chOff x="1671550" y="4602553"/>
            <a:chExt cx="1131203" cy="520443"/>
          </a:xfrm>
        </p:grpSpPr>
        <p:pic>
          <p:nvPicPr>
            <p:cNvPr id="8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71550" y="4602553"/>
              <a:ext cx="1057453" cy="417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4" name="CaixaDeTexto 83"/>
            <p:cNvSpPr txBox="1"/>
            <p:nvPr/>
          </p:nvSpPr>
          <p:spPr>
            <a:xfrm>
              <a:off x="2286265" y="4869080"/>
              <a:ext cx="51648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 smtClean="0"/>
                <a:t>L2174</a:t>
              </a:r>
              <a:endParaRPr lang="pt-BR" sz="1050" dirty="0"/>
            </a:p>
          </p:txBody>
        </p:sp>
      </p:grpSp>
      <p:cxnSp>
        <p:nvCxnSpPr>
          <p:cNvPr id="85" name="Conector reto 84"/>
          <p:cNvCxnSpPr/>
          <p:nvPr/>
        </p:nvCxnSpPr>
        <p:spPr>
          <a:xfrm flipH="1">
            <a:off x="3635917" y="2990647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 flipH="1">
            <a:off x="3808866" y="2990647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/>
          <p:cNvCxnSpPr/>
          <p:nvPr/>
        </p:nvCxnSpPr>
        <p:spPr>
          <a:xfrm flipH="1">
            <a:off x="3994412" y="2990647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/>
          <p:cNvCxnSpPr/>
          <p:nvPr/>
        </p:nvCxnSpPr>
        <p:spPr>
          <a:xfrm flipH="1">
            <a:off x="4161729" y="2990647"/>
            <a:ext cx="3250" cy="27410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angulado 88"/>
          <p:cNvCxnSpPr/>
          <p:nvPr/>
        </p:nvCxnSpPr>
        <p:spPr>
          <a:xfrm rot="16200000" flipH="1">
            <a:off x="1732495" y="2659938"/>
            <a:ext cx="9280" cy="2084567"/>
          </a:xfrm>
          <a:prstGeom prst="bentConnector3">
            <a:avLst>
              <a:gd name="adj1" fmla="val 4534052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angulado 89"/>
          <p:cNvCxnSpPr/>
          <p:nvPr/>
        </p:nvCxnSpPr>
        <p:spPr>
          <a:xfrm rot="5400000" flipH="1">
            <a:off x="2775445" y="2669218"/>
            <a:ext cx="9280" cy="2084567"/>
          </a:xfrm>
          <a:prstGeom prst="bentConnector3">
            <a:avLst>
              <a:gd name="adj1" fmla="val -3063136"/>
            </a:avLst>
          </a:prstGeom>
          <a:ln w="19050">
            <a:solidFill>
              <a:schemeClr val="accent6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 flipH="1">
            <a:off x="2962275" y="3713877"/>
            <a:ext cx="3774" cy="827167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tailEnd type="arrow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aixaDeTexto 91"/>
          <p:cNvSpPr txBox="1"/>
          <p:nvPr/>
        </p:nvSpPr>
        <p:spPr>
          <a:xfrm>
            <a:off x="2587495" y="4498498"/>
            <a:ext cx="773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/>
              <a:t>HD SDI</a:t>
            </a:r>
          </a:p>
          <a:p>
            <a:pPr algn="ctr"/>
            <a:r>
              <a:rPr lang="pt-BR" sz="1200" dirty="0" smtClean="0"/>
              <a:t>STEADY 2</a:t>
            </a:r>
          </a:p>
        </p:txBody>
      </p:sp>
      <p:sp>
        <p:nvSpPr>
          <p:cNvPr id="93" name="CaixaDeTexto 92"/>
          <p:cNvSpPr txBox="1"/>
          <p:nvPr/>
        </p:nvSpPr>
        <p:spPr>
          <a:xfrm>
            <a:off x="552719" y="4077150"/>
            <a:ext cx="10903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i="1" dirty="0" smtClean="0"/>
              <a:t>Packet Diversity</a:t>
            </a:r>
          </a:p>
        </p:txBody>
      </p:sp>
      <p:sp>
        <p:nvSpPr>
          <p:cNvPr id="94" name="CaixaDeTexto 93"/>
          <p:cNvSpPr txBox="1"/>
          <p:nvPr/>
        </p:nvSpPr>
        <p:spPr>
          <a:xfrm>
            <a:off x="2891355" y="3946345"/>
            <a:ext cx="10903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i="1" dirty="0" smtClean="0"/>
              <a:t>Packet Diversity</a:t>
            </a:r>
          </a:p>
        </p:txBody>
      </p:sp>
      <p:cxnSp>
        <p:nvCxnSpPr>
          <p:cNvPr id="95" name="Conector reto 94"/>
          <p:cNvCxnSpPr/>
          <p:nvPr/>
        </p:nvCxnSpPr>
        <p:spPr>
          <a:xfrm flipH="1">
            <a:off x="1552575" y="3713877"/>
            <a:ext cx="3774" cy="827167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tailEnd type="arrow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CaixaDeTexto 95"/>
          <p:cNvSpPr txBox="1"/>
          <p:nvPr/>
        </p:nvSpPr>
        <p:spPr>
          <a:xfrm>
            <a:off x="1177795" y="4498498"/>
            <a:ext cx="773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/>
              <a:t>HD SDI</a:t>
            </a:r>
          </a:p>
          <a:p>
            <a:pPr algn="ctr"/>
            <a:r>
              <a:rPr lang="pt-BR" sz="1200" dirty="0" smtClean="0"/>
              <a:t>STEADY 1</a:t>
            </a:r>
          </a:p>
        </p:txBody>
      </p:sp>
      <p:grpSp>
        <p:nvGrpSpPr>
          <p:cNvPr id="97" name="Grupo 96"/>
          <p:cNvGrpSpPr/>
          <p:nvPr/>
        </p:nvGrpSpPr>
        <p:grpSpPr>
          <a:xfrm>
            <a:off x="5048130" y="3361482"/>
            <a:ext cx="909724" cy="430626"/>
            <a:chOff x="1671550" y="4602553"/>
            <a:chExt cx="1131203" cy="520443"/>
          </a:xfrm>
        </p:grpSpPr>
        <p:pic>
          <p:nvPicPr>
            <p:cNvPr id="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71550" y="4602553"/>
              <a:ext cx="1057453" cy="417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9" name="CaixaDeTexto 98"/>
            <p:cNvSpPr txBox="1"/>
            <p:nvPr/>
          </p:nvSpPr>
          <p:spPr>
            <a:xfrm>
              <a:off x="2286265" y="4869080"/>
              <a:ext cx="51648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 smtClean="0"/>
                <a:t>L2174</a:t>
              </a:r>
              <a:endParaRPr lang="pt-BR" sz="1050" dirty="0"/>
            </a:p>
          </p:txBody>
        </p:sp>
      </p:grpSp>
      <p:grpSp>
        <p:nvGrpSpPr>
          <p:cNvPr id="100" name="Grupo 99"/>
          <p:cNvGrpSpPr/>
          <p:nvPr/>
        </p:nvGrpSpPr>
        <p:grpSpPr>
          <a:xfrm>
            <a:off x="7075547" y="3351712"/>
            <a:ext cx="909724" cy="430626"/>
            <a:chOff x="1671550" y="4602553"/>
            <a:chExt cx="1131203" cy="520443"/>
          </a:xfrm>
        </p:grpSpPr>
        <p:pic>
          <p:nvPicPr>
            <p:cNvPr id="10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71550" y="4602553"/>
              <a:ext cx="1057453" cy="417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" name="CaixaDeTexto 101"/>
            <p:cNvSpPr txBox="1"/>
            <p:nvPr/>
          </p:nvSpPr>
          <p:spPr>
            <a:xfrm>
              <a:off x="2286265" y="4869080"/>
              <a:ext cx="51648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 smtClean="0"/>
                <a:t>L2174</a:t>
              </a:r>
              <a:endParaRPr lang="pt-BR" sz="1050" dirty="0"/>
            </a:p>
          </p:txBody>
        </p:sp>
      </p:grpSp>
      <p:cxnSp>
        <p:nvCxnSpPr>
          <p:cNvPr id="103" name="Conector angulado 102"/>
          <p:cNvCxnSpPr/>
          <p:nvPr/>
        </p:nvCxnSpPr>
        <p:spPr>
          <a:xfrm rot="5400000" flipH="1">
            <a:off x="6423520" y="2669218"/>
            <a:ext cx="9280" cy="2084567"/>
          </a:xfrm>
          <a:prstGeom prst="bentConnector3">
            <a:avLst>
              <a:gd name="adj1" fmla="val -3063136"/>
            </a:avLst>
          </a:prstGeom>
          <a:ln w="19050">
            <a:solidFill>
              <a:schemeClr val="accent6"/>
            </a:solidFill>
            <a:round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 flipH="1">
            <a:off x="7562850" y="3694827"/>
            <a:ext cx="3774" cy="827167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tailEnd type="arrow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ixaDeTexto 104"/>
          <p:cNvSpPr txBox="1"/>
          <p:nvPr/>
        </p:nvSpPr>
        <p:spPr>
          <a:xfrm>
            <a:off x="7267803" y="4479448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/>
              <a:t>HD SDI</a:t>
            </a:r>
          </a:p>
        </p:txBody>
      </p:sp>
      <p:sp>
        <p:nvSpPr>
          <p:cNvPr id="106" name="CaixaDeTexto 105"/>
          <p:cNvSpPr txBox="1"/>
          <p:nvPr/>
        </p:nvSpPr>
        <p:spPr>
          <a:xfrm>
            <a:off x="5943795" y="3970837"/>
            <a:ext cx="10518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i="1" dirty="0" smtClean="0"/>
              <a:t>Packet Diversity</a:t>
            </a:r>
          </a:p>
        </p:txBody>
      </p:sp>
      <p:pic>
        <p:nvPicPr>
          <p:cNvPr id="10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42521" y="1046633"/>
            <a:ext cx="138156" cy="8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71837" y="1046633"/>
            <a:ext cx="138156" cy="8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9" name="Conector reto 108"/>
          <p:cNvCxnSpPr/>
          <p:nvPr/>
        </p:nvCxnSpPr>
        <p:spPr>
          <a:xfrm flipH="1">
            <a:off x="7747892" y="2003208"/>
            <a:ext cx="9955" cy="123529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 flipH="1">
            <a:off x="7346483" y="2003208"/>
            <a:ext cx="9955" cy="123529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 flipH="1">
            <a:off x="5720430" y="1709738"/>
            <a:ext cx="14286" cy="152876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 flipH="1">
            <a:off x="5210842" y="1709739"/>
            <a:ext cx="14286" cy="1528762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CaixaDeTexto 118"/>
          <p:cNvSpPr txBox="1"/>
          <p:nvPr/>
        </p:nvSpPr>
        <p:spPr>
          <a:xfrm>
            <a:off x="3589146" y="1852204"/>
            <a:ext cx="2248318" cy="25391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 smtClean="0">
                <a:solidFill>
                  <a:schemeClr val="accent6">
                    <a:lumMod val="50000"/>
                  </a:schemeClr>
                </a:solidFill>
              </a:rPr>
              <a:t>VIA FIBRA PARA SETOR 8</a:t>
            </a:r>
          </a:p>
        </p:txBody>
      </p:sp>
    </p:spTree>
    <p:extLst>
      <p:ext uri="{BB962C8B-B14F-4D97-AF65-F5344CB8AC3E}">
        <p14:creationId xmlns:p14="http://schemas.microsoft.com/office/powerpoint/2010/main" val="34913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pt-BR" sz="2800" dirty="0" smtClean="0">
                <a:latin typeface="Futura Medium" pitchFamily="34" charset="0"/>
              </a:rPr>
              <a:t>Carnaval Rio de Janeiro – </a:t>
            </a:r>
            <a:r>
              <a:rPr lang="pt-BR" sz="2400" dirty="0" err="1" smtClean="0">
                <a:latin typeface="Futura Medium" pitchFamily="34" charset="0"/>
              </a:rPr>
              <a:t>Rx</a:t>
            </a:r>
            <a:r>
              <a:rPr lang="pt-BR" sz="2400" dirty="0" smtClean="0">
                <a:latin typeface="Futura Medium" pitchFamily="34" charset="0"/>
              </a:rPr>
              <a:t> Sala de RF</a:t>
            </a:r>
            <a:endParaRPr lang="pt-BR" sz="2800" dirty="0">
              <a:latin typeface="Futura Medium" charset="0"/>
            </a:endParaRPr>
          </a:p>
        </p:txBody>
      </p:sp>
      <p:grpSp>
        <p:nvGrpSpPr>
          <p:cNvPr id="3" name="Grupo 58"/>
          <p:cNvGrpSpPr/>
          <p:nvPr/>
        </p:nvGrpSpPr>
        <p:grpSpPr>
          <a:xfrm>
            <a:off x="3765344" y="3271112"/>
            <a:ext cx="599999" cy="256977"/>
            <a:chOff x="1667901" y="3519170"/>
            <a:chExt cx="599999" cy="467326"/>
          </a:xfrm>
        </p:grpSpPr>
        <p:cxnSp>
          <p:nvCxnSpPr>
            <p:cNvPr id="4" name="Conector reto 3"/>
            <p:cNvCxnSpPr/>
            <p:nvPr/>
          </p:nvCxnSpPr>
          <p:spPr>
            <a:xfrm rot="5400000">
              <a:off x="1834236" y="3752833"/>
              <a:ext cx="467326" cy="0"/>
            </a:xfrm>
            <a:prstGeom prst="line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to 4"/>
            <p:cNvCxnSpPr/>
            <p:nvPr/>
          </p:nvCxnSpPr>
          <p:spPr>
            <a:xfrm rot="5400000">
              <a:off x="2034237" y="3752833"/>
              <a:ext cx="467326" cy="0"/>
            </a:xfrm>
            <a:prstGeom prst="line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to 5"/>
            <p:cNvCxnSpPr/>
            <p:nvPr/>
          </p:nvCxnSpPr>
          <p:spPr>
            <a:xfrm rot="5400000">
              <a:off x="1434238" y="3752833"/>
              <a:ext cx="467326" cy="0"/>
            </a:xfrm>
            <a:prstGeom prst="line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>
            <a:xfrm rot="5400000">
              <a:off x="1634237" y="3752833"/>
              <a:ext cx="467326" cy="0"/>
            </a:xfrm>
            <a:prstGeom prst="line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Conector reto 7"/>
          <p:cNvCxnSpPr/>
          <p:nvPr/>
        </p:nvCxnSpPr>
        <p:spPr>
          <a:xfrm flipH="1">
            <a:off x="4969679" y="2104417"/>
            <a:ext cx="1646" cy="887303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 flipH="1">
            <a:off x="4335115" y="2104417"/>
            <a:ext cx="21300" cy="887303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4663869" y="2104417"/>
            <a:ext cx="0" cy="887303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48961" y="2104417"/>
            <a:ext cx="0" cy="887303"/>
          </a:xfrm>
          <a:prstGeom prst="line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5" descr="C:\Users\cleberv\Desktop\Imagem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3207" y="2991720"/>
            <a:ext cx="1213193" cy="209829"/>
          </a:xfrm>
          <a:prstGeom prst="rect">
            <a:avLst/>
          </a:prstGeom>
          <a:noFill/>
        </p:spPr>
      </p:pic>
      <p:grpSp>
        <p:nvGrpSpPr>
          <p:cNvPr id="13" name="Grupo 109"/>
          <p:cNvGrpSpPr/>
          <p:nvPr/>
        </p:nvGrpSpPr>
        <p:grpSpPr>
          <a:xfrm>
            <a:off x="4670164" y="3271112"/>
            <a:ext cx="599997" cy="256977"/>
            <a:chOff x="1267903" y="3519170"/>
            <a:chExt cx="599997" cy="467326"/>
          </a:xfrm>
        </p:grpSpPr>
        <p:cxnSp>
          <p:nvCxnSpPr>
            <p:cNvPr id="14" name="Conector reto 13"/>
            <p:cNvCxnSpPr/>
            <p:nvPr/>
          </p:nvCxnSpPr>
          <p:spPr>
            <a:xfrm rot="5400000">
              <a:off x="1434238" y="3752833"/>
              <a:ext cx="467326" cy="0"/>
            </a:xfrm>
            <a:prstGeom prst="line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>
            <a:xfrm rot="5400000">
              <a:off x="1634237" y="3752833"/>
              <a:ext cx="467326" cy="0"/>
            </a:xfrm>
            <a:prstGeom prst="line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 rot="5400000">
              <a:off x="1034240" y="3752833"/>
              <a:ext cx="467326" cy="0"/>
            </a:xfrm>
            <a:prstGeom prst="line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rot="5400000">
              <a:off x="1234239" y="3752833"/>
              <a:ext cx="467326" cy="0"/>
            </a:xfrm>
            <a:prstGeom prst="line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Conector reto 17"/>
          <p:cNvCxnSpPr/>
          <p:nvPr/>
        </p:nvCxnSpPr>
        <p:spPr>
          <a:xfrm rot="5400000">
            <a:off x="3591614" y="4470702"/>
            <a:ext cx="861668" cy="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tailEnd type="arrow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3720844" y="4812431"/>
            <a:ext cx="614271" cy="16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/>
              <a:t>HD SDI</a:t>
            </a:r>
          </a:p>
        </p:txBody>
      </p:sp>
      <p:cxnSp>
        <p:nvCxnSpPr>
          <p:cNvPr id="20" name="Conector reto 19"/>
          <p:cNvCxnSpPr/>
          <p:nvPr/>
        </p:nvCxnSpPr>
        <p:spPr>
          <a:xfrm rot="5400000">
            <a:off x="4607685" y="4470702"/>
            <a:ext cx="861668" cy="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tailEnd type="arrow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4737789" y="4812431"/>
            <a:ext cx="614271" cy="16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/>
              <a:t>HD SDI</a:t>
            </a:r>
          </a:p>
        </p:txBody>
      </p:sp>
      <p:grpSp>
        <p:nvGrpSpPr>
          <p:cNvPr id="22" name="Grupo 21"/>
          <p:cNvGrpSpPr/>
          <p:nvPr/>
        </p:nvGrpSpPr>
        <p:grpSpPr>
          <a:xfrm>
            <a:off x="4475319" y="3697418"/>
            <a:ext cx="909724" cy="430626"/>
            <a:chOff x="1671550" y="4602553"/>
            <a:chExt cx="1131203" cy="520443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71550" y="4602553"/>
              <a:ext cx="1057453" cy="417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CaixaDeTexto 23"/>
            <p:cNvSpPr txBox="1"/>
            <p:nvPr/>
          </p:nvSpPr>
          <p:spPr>
            <a:xfrm>
              <a:off x="2286265" y="4869080"/>
              <a:ext cx="51648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 smtClean="0"/>
                <a:t>L2174</a:t>
              </a:r>
              <a:endParaRPr lang="pt-BR" sz="1050" dirty="0"/>
            </a:p>
          </p:txBody>
        </p:sp>
      </p:grpSp>
      <p:grpSp>
        <p:nvGrpSpPr>
          <p:cNvPr id="25" name="Grupo 24"/>
          <p:cNvGrpSpPr/>
          <p:nvPr/>
        </p:nvGrpSpPr>
        <p:grpSpPr>
          <a:xfrm>
            <a:off x="3456144" y="3697418"/>
            <a:ext cx="909724" cy="430626"/>
            <a:chOff x="1671550" y="4602553"/>
            <a:chExt cx="1131203" cy="520443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71550" y="4602553"/>
              <a:ext cx="1057453" cy="417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CaixaDeTexto 26"/>
            <p:cNvSpPr txBox="1"/>
            <p:nvPr/>
          </p:nvSpPr>
          <p:spPr>
            <a:xfrm>
              <a:off x="2286265" y="4869080"/>
              <a:ext cx="51648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 smtClean="0"/>
                <a:t>L2174</a:t>
              </a:r>
              <a:endParaRPr lang="pt-BR" sz="1050" dirty="0"/>
            </a:p>
          </p:txBody>
        </p:sp>
      </p:grp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6555" y="1151025"/>
            <a:ext cx="138156" cy="8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5092" y="1151025"/>
            <a:ext cx="138156" cy="8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92305" y="1141500"/>
            <a:ext cx="138156" cy="8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Imagem 31" descr="helix antenn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73155" flipH="1">
            <a:off x="3696193" y="1602780"/>
            <a:ext cx="435867" cy="365685"/>
          </a:xfrm>
          <a:prstGeom prst="rect">
            <a:avLst/>
          </a:prstGeom>
        </p:spPr>
      </p:pic>
      <p:sp>
        <p:nvSpPr>
          <p:cNvPr id="33" name="CaixaDeTexto 32"/>
          <p:cNvSpPr txBox="1"/>
          <p:nvPr/>
        </p:nvSpPr>
        <p:spPr>
          <a:xfrm>
            <a:off x="3459528" y="688607"/>
            <a:ext cx="2031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accent6">
                    <a:lumMod val="50000"/>
                  </a:schemeClr>
                </a:solidFill>
              </a:rPr>
              <a:t>MICROLINK 6 + MICROLINK 7 </a:t>
            </a:r>
            <a:endParaRPr lang="pt-BR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3606110" y="2305118"/>
            <a:ext cx="1749197" cy="4154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05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pt-BR" dirty="0"/>
              <a:t>VIA FIBRA PARA SALA DE </a:t>
            </a:r>
            <a:r>
              <a:rPr lang="pt-BR" dirty="0" smtClean="0"/>
              <a:t>RF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BOX DOSRF EO/OE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16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611560" y="828261"/>
            <a:ext cx="8136904" cy="3255657"/>
          </a:xfrm>
        </p:spPr>
        <p:txBody>
          <a:bodyPr anchor="ctr"/>
          <a:lstStyle/>
          <a:p>
            <a:r>
              <a:rPr lang="pt-BR" sz="6000" dirty="0" smtClean="0">
                <a:solidFill>
                  <a:srgbClr val="045BA7"/>
                </a:solidFill>
                <a:latin typeface="Maven Pro" pitchFamily="50" charset="0"/>
                <a:ea typeface="+mn-ea"/>
                <a:cs typeface="+mn-cs"/>
              </a:rPr>
              <a:t>Eventos</a:t>
            </a:r>
            <a:br>
              <a:rPr lang="pt-BR" sz="6000" dirty="0" smtClean="0">
                <a:solidFill>
                  <a:srgbClr val="045BA7"/>
                </a:solidFill>
                <a:latin typeface="Maven Pro" pitchFamily="50" charset="0"/>
                <a:ea typeface="+mn-ea"/>
                <a:cs typeface="+mn-cs"/>
              </a:rPr>
            </a:br>
            <a:r>
              <a:rPr lang="pt-BR" dirty="0" smtClean="0">
                <a:solidFill>
                  <a:srgbClr val="045BA7"/>
                </a:solidFill>
                <a:latin typeface="Maven Pro" pitchFamily="50" charset="0"/>
                <a:ea typeface="+mn-ea"/>
                <a:cs typeface="+mn-cs"/>
              </a:rPr>
              <a:t>Meia Maratona Internacional do</a:t>
            </a:r>
            <a:br>
              <a:rPr lang="pt-BR" dirty="0" smtClean="0">
                <a:solidFill>
                  <a:srgbClr val="045BA7"/>
                </a:solidFill>
                <a:latin typeface="Maven Pro" pitchFamily="50" charset="0"/>
                <a:ea typeface="+mn-ea"/>
                <a:cs typeface="+mn-cs"/>
              </a:rPr>
            </a:br>
            <a:r>
              <a:rPr lang="pt-BR" dirty="0" smtClean="0">
                <a:solidFill>
                  <a:srgbClr val="045BA7"/>
                </a:solidFill>
                <a:latin typeface="Maven Pro" pitchFamily="50" charset="0"/>
                <a:ea typeface="+mn-ea"/>
                <a:cs typeface="+mn-cs"/>
              </a:rPr>
              <a:t> Rio de Janeiro</a:t>
            </a:r>
            <a:endParaRPr lang="pt-BR" sz="6000" dirty="0">
              <a:solidFill>
                <a:srgbClr val="045BA7"/>
              </a:solidFill>
              <a:latin typeface="Maven Pro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100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/>
          <p:cNvGrpSpPr/>
          <p:nvPr/>
        </p:nvGrpSpPr>
        <p:grpSpPr>
          <a:xfrm>
            <a:off x="0" y="-33746"/>
            <a:ext cx="9149971" cy="5177245"/>
            <a:chOff x="1010741" y="509594"/>
            <a:chExt cx="7469995" cy="4402084"/>
          </a:xfrm>
        </p:grpSpPr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741" y="543947"/>
              <a:ext cx="7469995" cy="4367731"/>
            </a:xfrm>
            <a:prstGeom prst="rect">
              <a:avLst/>
            </a:prstGeom>
          </p:spPr>
        </p:pic>
        <p:sp>
          <p:nvSpPr>
            <p:cNvPr id="21" name="Retângulo 20"/>
            <p:cNvSpPr/>
            <p:nvPr/>
          </p:nvSpPr>
          <p:spPr>
            <a:xfrm>
              <a:off x="7283003" y="3850782"/>
              <a:ext cx="173865" cy="83713"/>
            </a:xfrm>
            <a:prstGeom prst="rect">
              <a:avLst/>
            </a:prstGeom>
            <a:gradFill>
              <a:gsLst>
                <a:gs pos="96000">
                  <a:schemeClr val="accent3">
                    <a:shade val="93000"/>
                    <a:satMod val="130000"/>
                  </a:schemeClr>
                </a:gs>
                <a:gs pos="0">
                  <a:srgbClr val="66FF66"/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7501941" y="3792779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smtClean="0">
                  <a:solidFill>
                    <a:schemeClr val="bg1"/>
                  </a:solidFill>
                </a:rPr>
                <a:t>Sinal Estável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283002" y="4075088"/>
              <a:ext cx="173865" cy="83713"/>
            </a:xfrm>
            <a:prstGeom prst="rect">
              <a:avLst/>
            </a:prstGeom>
            <a:gradFill>
              <a:gsLst>
                <a:gs pos="0">
                  <a:srgbClr val="FFFF00"/>
                </a:gs>
                <a:gs pos="84000">
                  <a:srgbClr val="FFFF00"/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7501941" y="4016416"/>
              <a:ext cx="8627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smtClean="0">
                  <a:solidFill>
                    <a:schemeClr val="bg1"/>
                  </a:solidFill>
                </a:rPr>
                <a:t>Sinal Instável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7283001" y="4304759"/>
              <a:ext cx="173865" cy="83713"/>
            </a:xfrm>
            <a:prstGeom prst="rect">
              <a:avLst/>
            </a:prstGeom>
            <a:gradFill>
              <a:gsLst>
                <a:gs pos="100000">
                  <a:srgbClr val="FF0000"/>
                </a:gs>
                <a:gs pos="100000">
                  <a:srgbClr val="FFFF00"/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7501941" y="4240054"/>
              <a:ext cx="6848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smtClean="0">
                  <a:solidFill>
                    <a:schemeClr val="bg1"/>
                  </a:solidFill>
                </a:rPr>
                <a:t>Sem Sinal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1275006" y="4039513"/>
              <a:ext cx="1474633" cy="737412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1333138" y="3145676"/>
              <a:ext cx="794005" cy="471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Cobertura</a:t>
              </a:r>
            </a:p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Largada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Conector de seta reta 28"/>
            <p:cNvCxnSpPr>
              <a:stCxn id="28" idx="2"/>
            </p:cNvCxnSpPr>
            <p:nvPr/>
          </p:nvCxnSpPr>
          <p:spPr>
            <a:xfrm>
              <a:off x="1730141" y="3616727"/>
              <a:ext cx="269264" cy="4066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Elipse 29"/>
            <p:cNvSpPr/>
            <p:nvPr/>
          </p:nvSpPr>
          <p:spPr>
            <a:xfrm>
              <a:off x="2614411" y="3600638"/>
              <a:ext cx="3514922" cy="1241818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/>
            <p:cNvSpPr txBox="1"/>
            <p:nvPr/>
          </p:nvSpPr>
          <p:spPr>
            <a:xfrm>
              <a:off x="3215871" y="2740150"/>
              <a:ext cx="893360" cy="471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Cobertura</a:t>
              </a:r>
            </a:p>
            <a:p>
              <a:r>
                <a:rPr lang="pt-BR" dirty="0" err="1" smtClean="0">
                  <a:solidFill>
                    <a:schemeClr val="bg1"/>
                  </a:solidFill>
                </a:rPr>
                <a:t>Caesar</a:t>
              </a:r>
              <a:r>
                <a:rPr lang="pt-BR" dirty="0" smtClean="0">
                  <a:solidFill>
                    <a:schemeClr val="bg1"/>
                  </a:solidFill>
                </a:rPr>
                <a:t> Park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Conector de seta reta 32"/>
            <p:cNvCxnSpPr>
              <a:stCxn id="32" idx="2"/>
            </p:cNvCxnSpPr>
            <p:nvPr/>
          </p:nvCxnSpPr>
          <p:spPr>
            <a:xfrm>
              <a:off x="3662551" y="3211201"/>
              <a:ext cx="219587" cy="4066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Elipse 33"/>
            <p:cNvSpPr/>
            <p:nvPr/>
          </p:nvSpPr>
          <p:spPr>
            <a:xfrm rot="17559851">
              <a:off x="4992325" y="1828942"/>
              <a:ext cx="4138206" cy="149951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CaixaDeTexto 34"/>
            <p:cNvSpPr txBox="1"/>
            <p:nvPr/>
          </p:nvSpPr>
          <p:spPr>
            <a:xfrm>
              <a:off x="5146814" y="1493999"/>
              <a:ext cx="1051712" cy="471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Cobertura</a:t>
              </a:r>
            </a:p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Pão de Açúcar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cxnSp>
          <p:nvCxnSpPr>
            <p:cNvPr id="36" name="Conector de seta reta 35"/>
            <p:cNvCxnSpPr>
              <a:stCxn id="35" idx="2"/>
              <a:endCxn id="34" idx="0"/>
            </p:cNvCxnSpPr>
            <p:nvPr/>
          </p:nvCxnSpPr>
          <p:spPr>
            <a:xfrm>
              <a:off x="5672669" y="1965049"/>
              <a:ext cx="696900" cy="31275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1" name="TextBox 6"/>
          <p:cNvSpPr txBox="1">
            <a:spLocks noChangeArrowheads="1"/>
          </p:cNvSpPr>
          <p:nvPr/>
        </p:nvSpPr>
        <p:spPr bwMode="auto">
          <a:xfrm>
            <a:off x="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pt-BR" sz="2800" dirty="0" smtClean="0">
                <a:solidFill>
                  <a:srgbClr val="0000FF"/>
                </a:solidFill>
                <a:latin typeface="Futura Medium" pitchFamily="34" charset="0"/>
              </a:rPr>
              <a:t>Meia Maratona</a:t>
            </a:r>
            <a:endParaRPr lang="pt-BR" sz="2800" dirty="0">
              <a:solidFill>
                <a:srgbClr val="0000FF"/>
              </a:solidFill>
              <a:latin typeface="Futura Medium" charset="0"/>
            </a:endParaRPr>
          </a:p>
        </p:txBody>
      </p:sp>
      <p:sp>
        <p:nvSpPr>
          <p:cNvPr id="37" name="Botão de ação: Página Inicial 36">
            <a:hlinkClick r:id="" action="ppaction://hlinkshowjump?jump=firstslide" highlightClick="1"/>
          </p:cNvPr>
          <p:cNvSpPr/>
          <p:nvPr/>
        </p:nvSpPr>
        <p:spPr>
          <a:xfrm>
            <a:off x="480304" y="4199463"/>
            <a:ext cx="141800" cy="218248"/>
          </a:xfrm>
          <a:prstGeom prst="actionButtonHom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Botão de ação: Página Inicial 37">
            <a:hlinkClick r:id="" action="ppaction://hlinkshowjump?jump=firstslide" highlightClick="1"/>
          </p:cNvPr>
          <p:cNvSpPr/>
          <p:nvPr/>
        </p:nvSpPr>
        <p:spPr>
          <a:xfrm>
            <a:off x="9002200" y="2250335"/>
            <a:ext cx="141800" cy="218248"/>
          </a:xfrm>
          <a:prstGeom prst="actionButtonHom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Botão de ação: Página Inicial 38">
            <a:hlinkClick r:id="" action="ppaction://hlinkshowjump?jump=firstslide" highlightClick="1"/>
          </p:cNvPr>
          <p:cNvSpPr/>
          <p:nvPr/>
        </p:nvSpPr>
        <p:spPr>
          <a:xfrm>
            <a:off x="4924461" y="3909693"/>
            <a:ext cx="141800" cy="218248"/>
          </a:xfrm>
          <a:prstGeom prst="actionButtonHom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62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pt-BR" sz="2800" dirty="0" smtClean="0">
                <a:latin typeface="Futura Medium" pitchFamily="34" charset="0"/>
              </a:rPr>
              <a:t>Meia Maratona - </a:t>
            </a:r>
            <a:r>
              <a:rPr lang="pt-BR" sz="2400" dirty="0" smtClean="0">
                <a:latin typeface="Futura Medium" pitchFamily="34" charset="0"/>
              </a:rPr>
              <a:t>Espectro</a:t>
            </a:r>
            <a:endParaRPr lang="pt-BR" sz="2400" dirty="0">
              <a:latin typeface="Futura Medium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1799199" y="1807515"/>
            <a:ext cx="5352583" cy="3216923"/>
            <a:chOff x="362726" y="607662"/>
            <a:chExt cx="4454799" cy="2330952"/>
          </a:xfrm>
        </p:grpSpPr>
        <p:pic>
          <p:nvPicPr>
            <p:cNvPr id="125" name="Imagem 1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726" y="625853"/>
              <a:ext cx="4454799" cy="2312761"/>
            </a:xfrm>
            <a:prstGeom prst="rect">
              <a:avLst/>
            </a:prstGeom>
          </p:spPr>
        </p:pic>
        <p:sp>
          <p:nvSpPr>
            <p:cNvPr id="126" name="Retângulo 125"/>
            <p:cNvSpPr/>
            <p:nvPr/>
          </p:nvSpPr>
          <p:spPr>
            <a:xfrm>
              <a:off x="4103246" y="2376858"/>
              <a:ext cx="103686" cy="44327"/>
            </a:xfrm>
            <a:prstGeom prst="rect">
              <a:avLst/>
            </a:prstGeom>
            <a:gradFill>
              <a:gsLst>
                <a:gs pos="96000">
                  <a:schemeClr val="accent3">
                    <a:shade val="93000"/>
                    <a:satMod val="130000"/>
                  </a:schemeClr>
                </a:gs>
                <a:gs pos="0">
                  <a:srgbClr val="66FF66"/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7" name="CaixaDeTexto 126"/>
            <p:cNvSpPr txBox="1"/>
            <p:nvPr/>
          </p:nvSpPr>
          <p:spPr>
            <a:xfrm>
              <a:off x="4157231" y="2325827"/>
              <a:ext cx="505267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500" dirty="0" smtClean="0">
                  <a:solidFill>
                    <a:schemeClr val="bg1"/>
                  </a:solidFill>
                </a:rPr>
                <a:t>Sinal Estável</a:t>
              </a:r>
              <a:endParaRPr lang="pt-BR" sz="500" dirty="0">
                <a:solidFill>
                  <a:schemeClr val="bg1"/>
                </a:solidFill>
              </a:endParaRPr>
            </a:p>
          </p:txBody>
        </p:sp>
        <p:sp>
          <p:nvSpPr>
            <p:cNvPr id="128" name="Retângulo 127"/>
            <p:cNvSpPr/>
            <p:nvPr/>
          </p:nvSpPr>
          <p:spPr>
            <a:xfrm>
              <a:off x="4103246" y="2495631"/>
              <a:ext cx="103686" cy="44327"/>
            </a:xfrm>
            <a:prstGeom prst="rect">
              <a:avLst/>
            </a:prstGeom>
            <a:gradFill>
              <a:gsLst>
                <a:gs pos="0">
                  <a:srgbClr val="FFFF00"/>
                </a:gs>
                <a:gs pos="84000">
                  <a:srgbClr val="FFFF00"/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9" name="CaixaDeTexto 128"/>
            <p:cNvSpPr txBox="1"/>
            <p:nvPr/>
          </p:nvSpPr>
          <p:spPr>
            <a:xfrm>
              <a:off x="4155088" y="2445151"/>
              <a:ext cx="5229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500" dirty="0" smtClean="0">
                  <a:solidFill>
                    <a:schemeClr val="bg1"/>
                  </a:solidFill>
                </a:rPr>
                <a:t>Sinal Instável</a:t>
              </a:r>
              <a:endParaRPr lang="pt-BR" sz="500" dirty="0">
                <a:solidFill>
                  <a:schemeClr val="bg1"/>
                </a:solidFill>
              </a:endParaRPr>
            </a:p>
          </p:txBody>
        </p:sp>
        <p:sp>
          <p:nvSpPr>
            <p:cNvPr id="130" name="Retângulo 129"/>
            <p:cNvSpPr/>
            <p:nvPr/>
          </p:nvSpPr>
          <p:spPr>
            <a:xfrm>
              <a:off x="4103245" y="2617244"/>
              <a:ext cx="103686" cy="44327"/>
            </a:xfrm>
            <a:prstGeom prst="rect">
              <a:avLst/>
            </a:prstGeom>
            <a:gradFill>
              <a:gsLst>
                <a:gs pos="100000">
                  <a:srgbClr val="FF0000"/>
                </a:gs>
                <a:gs pos="100000">
                  <a:srgbClr val="FFFF00"/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1" name="CaixaDeTexto 130"/>
            <p:cNvSpPr txBox="1"/>
            <p:nvPr/>
          </p:nvSpPr>
          <p:spPr>
            <a:xfrm>
              <a:off x="4155516" y="2564475"/>
              <a:ext cx="43313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500" dirty="0" smtClean="0">
                  <a:solidFill>
                    <a:schemeClr val="bg1"/>
                  </a:solidFill>
                </a:rPr>
                <a:t>Sem Sinal</a:t>
              </a:r>
              <a:endParaRPr lang="pt-BR" sz="500" dirty="0">
                <a:solidFill>
                  <a:schemeClr val="bg1"/>
                </a:solidFill>
              </a:endParaRPr>
            </a:p>
          </p:txBody>
        </p:sp>
        <p:sp>
          <p:nvSpPr>
            <p:cNvPr id="132" name="Elipse 131"/>
            <p:cNvSpPr/>
            <p:nvPr/>
          </p:nvSpPr>
          <p:spPr>
            <a:xfrm>
              <a:off x="520323" y="2476793"/>
              <a:ext cx="879411" cy="390468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3" name="CaixaDeTexto 132"/>
            <p:cNvSpPr txBox="1"/>
            <p:nvPr/>
          </p:nvSpPr>
          <p:spPr>
            <a:xfrm>
              <a:off x="524083" y="1872900"/>
              <a:ext cx="636648" cy="312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 smtClean="0">
                  <a:solidFill>
                    <a:schemeClr val="bg1"/>
                  </a:solidFill>
                </a:rPr>
                <a:t>Cobertura</a:t>
              </a:r>
            </a:p>
            <a:p>
              <a:r>
                <a:rPr lang="pt-BR" sz="1100" dirty="0" smtClean="0">
                  <a:solidFill>
                    <a:schemeClr val="bg1"/>
                  </a:solidFill>
                </a:rPr>
                <a:t>Largada</a:t>
              </a:r>
              <a:endParaRPr lang="pt-BR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34" name="Conector de seta reta 133"/>
            <p:cNvCxnSpPr>
              <a:stCxn id="133" idx="2"/>
              <a:endCxn id="132" idx="0"/>
            </p:cNvCxnSpPr>
            <p:nvPr/>
          </p:nvCxnSpPr>
          <p:spPr>
            <a:xfrm>
              <a:off x="842408" y="2185117"/>
              <a:ext cx="117621" cy="2916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35" name="Elipse 134"/>
            <p:cNvSpPr/>
            <p:nvPr/>
          </p:nvSpPr>
          <p:spPr>
            <a:xfrm>
              <a:off x="1319089" y="2244404"/>
              <a:ext cx="2096155" cy="657556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6" name="CaixaDeTexto 135"/>
            <p:cNvSpPr txBox="1"/>
            <p:nvPr/>
          </p:nvSpPr>
          <p:spPr>
            <a:xfrm>
              <a:off x="1888009" y="1593331"/>
              <a:ext cx="711359" cy="312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100" dirty="0" smtClean="0">
                  <a:solidFill>
                    <a:schemeClr val="bg1"/>
                  </a:solidFill>
                </a:rPr>
                <a:t>Cobertura</a:t>
              </a:r>
            </a:p>
            <a:p>
              <a:pPr algn="ctr"/>
              <a:r>
                <a:rPr lang="pt-BR" sz="1100" dirty="0" err="1" smtClean="0">
                  <a:solidFill>
                    <a:schemeClr val="bg1"/>
                  </a:solidFill>
                </a:rPr>
                <a:t>Caesar</a:t>
              </a:r>
              <a:r>
                <a:rPr lang="pt-BR" sz="1100" dirty="0" smtClean="0">
                  <a:solidFill>
                    <a:schemeClr val="bg1"/>
                  </a:solidFill>
                </a:rPr>
                <a:t> Park</a:t>
              </a:r>
              <a:endParaRPr lang="pt-BR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37" name="Conector de seta reta 136"/>
            <p:cNvCxnSpPr>
              <a:stCxn id="136" idx="2"/>
              <a:endCxn id="135" idx="0"/>
            </p:cNvCxnSpPr>
            <p:nvPr/>
          </p:nvCxnSpPr>
          <p:spPr>
            <a:xfrm>
              <a:off x="2243689" y="1905548"/>
              <a:ext cx="123478" cy="3388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38" name="Elipse 137"/>
            <p:cNvSpPr/>
            <p:nvPr/>
          </p:nvSpPr>
          <p:spPr>
            <a:xfrm rot="17559851">
              <a:off x="2875495" y="1256152"/>
              <a:ext cx="2191225" cy="894246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9" name="CaixaDeTexto 138"/>
            <p:cNvSpPr txBox="1"/>
            <p:nvPr/>
          </p:nvSpPr>
          <p:spPr>
            <a:xfrm>
              <a:off x="2630133" y="1069234"/>
              <a:ext cx="830098" cy="312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100" dirty="0" smtClean="0">
                  <a:solidFill>
                    <a:schemeClr val="bg1"/>
                  </a:solidFill>
                </a:rPr>
                <a:t>Cobertura</a:t>
              </a:r>
            </a:p>
            <a:p>
              <a:pPr algn="ctr"/>
              <a:r>
                <a:rPr lang="pt-BR" sz="1100" dirty="0" smtClean="0">
                  <a:solidFill>
                    <a:schemeClr val="bg1"/>
                  </a:solidFill>
                </a:rPr>
                <a:t>Pão de Açúcar</a:t>
              </a:r>
              <a:endParaRPr lang="pt-BR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40" name="Conector de seta reta 139"/>
            <p:cNvCxnSpPr>
              <a:stCxn id="139" idx="2"/>
              <a:endCxn id="138" idx="0"/>
            </p:cNvCxnSpPr>
            <p:nvPr/>
          </p:nvCxnSpPr>
          <p:spPr>
            <a:xfrm>
              <a:off x="3045183" y="1381451"/>
              <a:ext cx="513330" cy="1718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5" name="Trapezoide 347"/>
          <p:cNvSpPr/>
          <p:nvPr/>
        </p:nvSpPr>
        <p:spPr>
          <a:xfrm>
            <a:off x="2051720" y="1010038"/>
            <a:ext cx="514229" cy="445701"/>
          </a:xfrm>
          <a:prstGeom prst="trapezoid">
            <a:avLst>
              <a:gd name="adj" fmla="val 7594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800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RF </a:t>
            </a:r>
            <a:r>
              <a:rPr lang="pt-BR" sz="800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96" name="Trapezoide 347"/>
          <p:cNvSpPr/>
          <p:nvPr/>
        </p:nvSpPr>
        <p:spPr>
          <a:xfrm>
            <a:off x="5348231" y="1010038"/>
            <a:ext cx="514229" cy="445701"/>
          </a:xfrm>
          <a:prstGeom prst="trapezoid">
            <a:avLst>
              <a:gd name="adj" fmla="val 7594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800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RF 1</a:t>
            </a:r>
            <a:endParaRPr lang="pt-BR" sz="800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7" name="Trapezoide 347"/>
          <p:cNvSpPr/>
          <p:nvPr/>
        </p:nvSpPr>
        <p:spPr>
          <a:xfrm>
            <a:off x="6687625" y="1010038"/>
            <a:ext cx="410640" cy="448677"/>
          </a:xfrm>
          <a:prstGeom prst="trapezoid">
            <a:avLst>
              <a:gd name="adj" fmla="val 7594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COP</a:t>
            </a:r>
            <a:endParaRPr lang="pt-BR" sz="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8" name="CaixaDeTexto 293"/>
          <p:cNvSpPr txBox="1"/>
          <p:nvPr/>
        </p:nvSpPr>
        <p:spPr>
          <a:xfrm>
            <a:off x="3620451" y="1547952"/>
            <a:ext cx="6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endParaRPr lang="pt-BR" sz="800" dirty="0"/>
          </a:p>
        </p:txBody>
      </p:sp>
      <p:sp>
        <p:nvSpPr>
          <p:cNvPr id="199" name="Trapezoide 347"/>
          <p:cNvSpPr/>
          <p:nvPr/>
        </p:nvSpPr>
        <p:spPr>
          <a:xfrm>
            <a:off x="4830176" y="1010038"/>
            <a:ext cx="510642" cy="445701"/>
          </a:xfrm>
          <a:prstGeom prst="trapezoid">
            <a:avLst>
              <a:gd name="adj" fmla="val 7594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OBV</a:t>
            </a:r>
            <a:endParaRPr lang="pt-BR" sz="800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0" name="CaixaDeTexto 199"/>
          <p:cNvSpPr txBox="1"/>
          <p:nvPr/>
        </p:nvSpPr>
        <p:spPr>
          <a:xfrm>
            <a:off x="3950159" y="1537791"/>
            <a:ext cx="20518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2220</a:t>
            </a:r>
            <a:endParaRPr lang="pt-BR" sz="800" dirty="0"/>
          </a:p>
        </p:txBody>
      </p:sp>
      <p:sp>
        <p:nvSpPr>
          <p:cNvPr id="201" name="CaixaDeTexto 200"/>
          <p:cNvSpPr txBox="1"/>
          <p:nvPr/>
        </p:nvSpPr>
        <p:spPr>
          <a:xfrm>
            <a:off x="5287391" y="1546682"/>
            <a:ext cx="6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endParaRPr lang="pt-BR" sz="800" dirty="0"/>
          </a:p>
        </p:txBody>
      </p:sp>
      <p:sp>
        <p:nvSpPr>
          <p:cNvPr id="202" name="CaixaDeTexto 293"/>
          <p:cNvSpPr txBox="1"/>
          <p:nvPr/>
        </p:nvSpPr>
        <p:spPr>
          <a:xfrm>
            <a:off x="7441511" y="1546682"/>
            <a:ext cx="6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endParaRPr lang="pt-BR" sz="800" dirty="0"/>
          </a:p>
        </p:txBody>
      </p:sp>
      <p:grpSp>
        <p:nvGrpSpPr>
          <p:cNvPr id="203" name="Grupo 202"/>
          <p:cNvGrpSpPr/>
          <p:nvPr/>
        </p:nvGrpSpPr>
        <p:grpSpPr>
          <a:xfrm>
            <a:off x="3535607" y="1386707"/>
            <a:ext cx="3616175" cy="144016"/>
            <a:chOff x="2316409" y="2590627"/>
            <a:chExt cx="3616175" cy="144016"/>
          </a:xfrm>
        </p:grpSpPr>
        <p:grpSp>
          <p:nvGrpSpPr>
            <p:cNvPr id="204" name="Grupo 512"/>
            <p:cNvGrpSpPr/>
            <p:nvPr/>
          </p:nvGrpSpPr>
          <p:grpSpPr>
            <a:xfrm>
              <a:off x="3868408" y="2644944"/>
              <a:ext cx="515729" cy="45719"/>
              <a:chOff x="1358823" y="2261025"/>
              <a:chExt cx="3591030" cy="144016"/>
            </a:xfrm>
          </p:grpSpPr>
          <p:cxnSp>
            <p:nvCxnSpPr>
              <p:cNvPr id="450" name="Conector reto 449"/>
              <p:cNvCxnSpPr/>
              <p:nvPr/>
            </p:nvCxnSpPr>
            <p:spPr>
              <a:xfrm>
                <a:off x="1717926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Conector reto 450"/>
              <p:cNvCxnSpPr/>
              <p:nvPr/>
            </p:nvCxnSpPr>
            <p:spPr>
              <a:xfrm>
                <a:off x="3154338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Conector reto 451"/>
              <p:cNvCxnSpPr/>
              <p:nvPr/>
            </p:nvCxnSpPr>
            <p:spPr>
              <a:xfrm>
                <a:off x="2436132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Conector reto 452"/>
              <p:cNvCxnSpPr/>
              <p:nvPr/>
            </p:nvCxnSpPr>
            <p:spPr>
              <a:xfrm>
                <a:off x="4590750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Conector reto 453"/>
              <p:cNvCxnSpPr/>
              <p:nvPr/>
            </p:nvCxnSpPr>
            <p:spPr>
              <a:xfrm>
                <a:off x="3872544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Conector reto 454"/>
              <p:cNvCxnSpPr/>
              <p:nvPr/>
            </p:nvCxnSpPr>
            <p:spPr>
              <a:xfrm>
                <a:off x="135882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Conector reto 455"/>
              <p:cNvCxnSpPr/>
              <p:nvPr/>
            </p:nvCxnSpPr>
            <p:spPr>
              <a:xfrm>
                <a:off x="2795235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Conector reto 456"/>
              <p:cNvCxnSpPr/>
              <p:nvPr/>
            </p:nvCxnSpPr>
            <p:spPr>
              <a:xfrm>
                <a:off x="2077029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Conector reto 457"/>
              <p:cNvCxnSpPr/>
              <p:nvPr/>
            </p:nvCxnSpPr>
            <p:spPr>
              <a:xfrm>
                <a:off x="4231647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Conector reto 458"/>
              <p:cNvCxnSpPr/>
              <p:nvPr/>
            </p:nvCxnSpPr>
            <p:spPr>
              <a:xfrm>
                <a:off x="3513441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Conector reto 459"/>
              <p:cNvCxnSpPr/>
              <p:nvPr/>
            </p:nvCxnSpPr>
            <p:spPr>
              <a:xfrm>
                <a:off x="494985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Grupo 512"/>
            <p:cNvGrpSpPr/>
            <p:nvPr/>
          </p:nvGrpSpPr>
          <p:grpSpPr>
            <a:xfrm>
              <a:off x="4385397" y="2644944"/>
              <a:ext cx="515729" cy="45719"/>
              <a:chOff x="1358823" y="2261025"/>
              <a:chExt cx="3591030" cy="144016"/>
            </a:xfrm>
          </p:grpSpPr>
          <p:cxnSp>
            <p:nvCxnSpPr>
              <p:cNvPr id="439" name="Conector reto 438"/>
              <p:cNvCxnSpPr/>
              <p:nvPr/>
            </p:nvCxnSpPr>
            <p:spPr>
              <a:xfrm>
                <a:off x="1717926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Conector reto 439"/>
              <p:cNvCxnSpPr/>
              <p:nvPr/>
            </p:nvCxnSpPr>
            <p:spPr>
              <a:xfrm>
                <a:off x="3154338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Conector reto 440"/>
              <p:cNvCxnSpPr/>
              <p:nvPr/>
            </p:nvCxnSpPr>
            <p:spPr>
              <a:xfrm>
                <a:off x="2436132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Conector reto 441"/>
              <p:cNvCxnSpPr/>
              <p:nvPr/>
            </p:nvCxnSpPr>
            <p:spPr>
              <a:xfrm>
                <a:off x="4590750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Conector reto 442"/>
              <p:cNvCxnSpPr/>
              <p:nvPr/>
            </p:nvCxnSpPr>
            <p:spPr>
              <a:xfrm>
                <a:off x="3872544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Conector reto 443"/>
              <p:cNvCxnSpPr/>
              <p:nvPr/>
            </p:nvCxnSpPr>
            <p:spPr>
              <a:xfrm>
                <a:off x="135882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Conector reto 444"/>
              <p:cNvCxnSpPr/>
              <p:nvPr/>
            </p:nvCxnSpPr>
            <p:spPr>
              <a:xfrm>
                <a:off x="2795235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Conector reto 445"/>
              <p:cNvCxnSpPr/>
              <p:nvPr/>
            </p:nvCxnSpPr>
            <p:spPr>
              <a:xfrm>
                <a:off x="2077029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Conector reto 446"/>
              <p:cNvCxnSpPr/>
              <p:nvPr/>
            </p:nvCxnSpPr>
            <p:spPr>
              <a:xfrm>
                <a:off x="4231647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Conector reto 447"/>
              <p:cNvCxnSpPr/>
              <p:nvPr/>
            </p:nvCxnSpPr>
            <p:spPr>
              <a:xfrm>
                <a:off x="3513441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Conector reto 448"/>
              <p:cNvCxnSpPr/>
              <p:nvPr/>
            </p:nvCxnSpPr>
            <p:spPr>
              <a:xfrm>
                <a:off x="494985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" name="Grupo 512"/>
            <p:cNvGrpSpPr/>
            <p:nvPr/>
          </p:nvGrpSpPr>
          <p:grpSpPr>
            <a:xfrm>
              <a:off x="4901126" y="2644944"/>
              <a:ext cx="515729" cy="45719"/>
              <a:chOff x="1358823" y="2261025"/>
              <a:chExt cx="3591030" cy="144016"/>
            </a:xfrm>
          </p:grpSpPr>
          <p:cxnSp>
            <p:nvCxnSpPr>
              <p:cNvPr id="387" name="Conector reto 386"/>
              <p:cNvCxnSpPr/>
              <p:nvPr/>
            </p:nvCxnSpPr>
            <p:spPr>
              <a:xfrm>
                <a:off x="1717926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Conector reto 421"/>
              <p:cNvCxnSpPr/>
              <p:nvPr/>
            </p:nvCxnSpPr>
            <p:spPr>
              <a:xfrm>
                <a:off x="3154338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Conector reto 422"/>
              <p:cNvCxnSpPr/>
              <p:nvPr/>
            </p:nvCxnSpPr>
            <p:spPr>
              <a:xfrm>
                <a:off x="2436132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Conector reto 430"/>
              <p:cNvCxnSpPr/>
              <p:nvPr/>
            </p:nvCxnSpPr>
            <p:spPr>
              <a:xfrm>
                <a:off x="4590750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Conector reto 431"/>
              <p:cNvCxnSpPr/>
              <p:nvPr/>
            </p:nvCxnSpPr>
            <p:spPr>
              <a:xfrm>
                <a:off x="3872544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Conector reto 432"/>
              <p:cNvCxnSpPr/>
              <p:nvPr/>
            </p:nvCxnSpPr>
            <p:spPr>
              <a:xfrm>
                <a:off x="135882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Conector reto 433"/>
              <p:cNvCxnSpPr/>
              <p:nvPr/>
            </p:nvCxnSpPr>
            <p:spPr>
              <a:xfrm>
                <a:off x="2795235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Conector reto 434"/>
              <p:cNvCxnSpPr/>
              <p:nvPr/>
            </p:nvCxnSpPr>
            <p:spPr>
              <a:xfrm>
                <a:off x="2077029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Conector reto 435"/>
              <p:cNvCxnSpPr/>
              <p:nvPr/>
            </p:nvCxnSpPr>
            <p:spPr>
              <a:xfrm>
                <a:off x="4231647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Conector reto 436"/>
              <p:cNvCxnSpPr/>
              <p:nvPr/>
            </p:nvCxnSpPr>
            <p:spPr>
              <a:xfrm>
                <a:off x="3513441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Conector reto 437"/>
              <p:cNvCxnSpPr/>
              <p:nvPr/>
            </p:nvCxnSpPr>
            <p:spPr>
              <a:xfrm>
                <a:off x="494985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7" name="Grupo 512"/>
            <p:cNvGrpSpPr/>
            <p:nvPr/>
          </p:nvGrpSpPr>
          <p:grpSpPr>
            <a:xfrm>
              <a:off x="5416855" y="2641353"/>
              <a:ext cx="515729" cy="45719"/>
              <a:chOff x="1358823" y="2261025"/>
              <a:chExt cx="3591030" cy="144016"/>
            </a:xfrm>
          </p:grpSpPr>
          <p:cxnSp>
            <p:nvCxnSpPr>
              <p:cNvPr id="261" name="Conector reto 260"/>
              <p:cNvCxnSpPr/>
              <p:nvPr/>
            </p:nvCxnSpPr>
            <p:spPr>
              <a:xfrm>
                <a:off x="1717926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Conector reto 262"/>
              <p:cNvCxnSpPr/>
              <p:nvPr/>
            </p:nvCxnSpPr>
            <p:spPr>
              <a:xfrm>
                <a:off x="3154338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Conector reto 263"/>
              <p:cNvCxnSpPr/>
              <p:nvPr/>
            </p:nvCxnSpPr>
            <p:spPr>
              <a:xfrm>
                <a:off x="2436132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/>
              <p:cNvCxnSpPr/>
              <p:nvPr/>
            </p:nvCxnSpPr>
            <p:spPr>
              <a:xfrm>
                <a:off x="4590750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/>
              <p:cNvCxnSpPr/>
              <p:nvPr/>
            </p:nvCxnSpPr>
            <p:spPr>
              <a:xfrm>
                <a:off x="3872544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/>
              <p:cNvCxnSpPr/>
              <p:nvPr/>
            </p:nvCxnSpPr>
            <p:spPr>
              <a:xfrm>
                <a:off x="135882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/>
              <p:cNvCxnSpPr/>
              <p:nvPr/>
            </p:nvCxnSpPr>
            <p:spPr>
              <a:xfrm>
                <a:off x="2795235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/>
              <p:cNvCxnSpPr/>
              <p:nvPr/>
            </p:nvCxnSpPr>
            <p:spPr>
              <a:xfrm>
                <a:off x="2077029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Conector reto 371"/>
              <p:cNvCxnSpPr/>
              <p:nvPr/>
            </p:nvCxnSpPr>
            <p:spPr>
              <a:xfrm>
                <a:off x="4231647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Conector reto 382"/>
              <p:cNvCxnSpPr/>
              <p:nvPr/>
            </p:nvCxnSpPr>
            <p:spPr>
              <a:xfrm>
                <a:off x="3513441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Conector reto 383"/>
              <p:cNvCxnSpPr/>
              <p:nvPr/>
            </p:nvCxnSpPr>
            <p:spPr>
              <a:xfrm>
                <a:off x="494985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8" name="Grupo 512"/>
            <p:cNvGrpSpPr/>
            <p:nvPr/>
          </p:nvGrpSpPr>
          <p:grpSpPr>
            <a:xfrm>
              <a:off x="3350570" y="2645041"/>
              <a:ext cx="515729" cy="45719"/>
              <a:chOff x="1358823" y="2261025"/>
              <a:chExt cx="3591030" cy="144016"/>
            </a:xfrm>
          </p:grpSpPr>
          <p:cxnSp>
            <p:nvCxnSpPr>
              <p:cNvPr id="248" name="Conector reto 247"/>
              <p:cNvCxnSpPr/>
              <p:nvPr/>
            </p:nvCxnSpPr>
            <p:spPr>
              <a:xfrm>
                <a:off x="1717926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/>
              <p:cNvCxnSpPr/>
              <p:nvPr/>
            </p:nvCxnSpPr>
            <p:spPr>
              <a:xfrm>
                <a:off x="3154338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/>
              <p:cNvCxnSpPr/>
              <p:nvPr/>
            </p:nvCxnSpPr>
            <p:spPr>
              <a:xfrm>
                <a:off x="2436132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/>
              <p:cNvCxnSpPr/>
              <p:nvPr/>
            </p:nvCxnSpPr>
            <p:spPr>
              <a:xfrm>
                <a:off x="4590750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/>
              <p:cNvCxnSpPr/>
              <p:nvPr/>
            </p:nvCxnSpPr>
            <p:spPr>
              <a:xfrm>
                <a:off x="3872544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/>
              <p:cNvCxnSpPr/>
              <p:nvPr/>
            </p:nvCxnSpPr>
            <p:spPr>
              <a:xfrm>
                <a:off x="135882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/>
              <p:cNvCxnSpPr/>
              <p:nvPr/>
            </p:nvCxnSpPr>
            <p:spPr>
              <a:xfrm>
                <a:off x="2795235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/>
              <p:cNvCxnSpPr/>
              <p:nvPr/>
            </p:nvCxnSpPr>
            <p:spPr>
              <a:xfrm>
                <a:off x="2077029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/>
              <p:cNvCxnSpPr/>
              <p:nvPr/>
            </p:nvCxnSpPr>
            <p:spPr>
              <a:xfrm>
                <a:off x="4231647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/>
              <p:cNvCxnSpPr/>
              <p:nvPr/>
            </p:nvCxnSpPr>
            <p:spPr>
              <a:xfrm>
                <a:off x="3513441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/>
              <p:cNvCxnSpPr/>
              <p:nvPr/>
            </p:nvCxnSpPr>
            <p:spPr>
              <a:xfrm>
                <a:off x="494985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9" name="Conector reto 208"/>
            <p:cNvCxnSpPr/>
            <p:nvPr/>
          </p:nvCxnSpPr>
          <p:spPr>
            <a:xfrm>
              <a:off x="3350570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ector reto 209"/>
            <p:cNvCxnSpPr/>
            <p:nvPr/>
          </p:nvCxnSpPr>
          <p:spPr>
            <a:xfrm>
              <a:off x="3608435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ector reto 210"/>
            <p:cNvCxnSpPr/>
            <p:nvPr/>
          </p:nvCxnSpPr>
          <p:spPr>
            <a:xfrm>
              <a:off x="3868408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ector reto 211"/>
            <p:cNvCxnSpPr/>
            <p:nvPr/>
          </p:nvCxnSpPr>
          <p:spPr>
            <a:xfrm>
              <a:off x="4384202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ector reto 212"/>
            <p:cNvCxnSpPr/>
            <p:nvPr/>
          </p:nvCxnSpPr>
          <p:spPr>
            <a:xfrm>
              <a:off x="4126273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ector reto 213"/>
            <p:cNvCxnSpPr/>
            <p:nvPr/>
          </p:nvCxnSpPr>
          <p:spPr>
            <a:xfrm>
              <a:off x="4643262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ector reto 214"/>
            <p:cNvCxnSpPr/>
            <p:nvPr/>
          </p:nvCxnSpPr>
          <p:spPr>
            <a:xfrm>
              <a:off x="4901126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ector reto 215"/>
            <p:cNvCxnSpPr/>
            <p:nvPr/>
          </p:nvCxnSpPr>
          <p:spPr>
            <a:xfrm>
              <a:off x="5158991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ector reto 216"/>
            <p:cNvCxnSpPr/>
            <p:nvPr/>
          </p:nvCxnSpPr>
          <p:spPr>
            <a:xfrm>
              <a:off x="5416855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ector reto 217"/>
            <p:cNvCxnSpPr/>
            <p:nvPr/>
          </p:nvCxnSpPr>
          <p:spPr>
            <a:xfrm>
              <a:off x="5674720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ector reto 218"/>
            <p:cNvCxnSpPr/>
            <p:nvPr/>
          </p:nvCxnSpPr>
          <p:spPr>
            <a:xfrm>
              <a:off x="5932584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0" name="Grupo 512"/>
            <p:cNvGrpSpPr/>
            <p:nvPr/>
          </p:nvGrpSpPr>
          <p:grpSpPr>
            <a:xfrm>
              <a:off x="2832734" y="2641882"/>
              <a:ext cx="515729" cy="45719"/>
              <a:chOff x="1358823" y="2261025"/>
              <a:chExt cx="3591030" cy="144016"/>
            </a:xfrm>
          </p:grpSpPr>
          <p:cxnSp>
            <p:nvCxnSpPr>
              <p:cNvPr id="237" name="Conector reto 236"/>
              <p:cNvCxnSpPr/>
              <p:nvPr/>
            </p:nvCxnSpPr>
            <p:spPr>
              <a:xfrm>
                <a:off x="1717926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/>
              <p:cNvCxnSpPr/>
              <p:nvPr/>
            </p:nvCxnSpPr>
            <p:spPr>
              <a:xfrm>
                <a:off x="3154338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/>
              <p:cNvCxnSpPr/>
              <p:nvPr/>
            </p:nvCxnSpPr>
            <p:spPr>
              <a:xfrm>
                <a:off x="2436132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/>
              <p:cNvCxnSpPr/>
              <p:nvPr/>
            </p:nvCxnSpPr>
            <p:spPr>
              <a:xfrm>
                <a:off x="4590750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/>
              <p:cNvCxnSpPr/>
              <p:nvPr/>
            </p:nvCxnSpPr>
            <p:spPr>
              <a:xfrm>
                <a:off x="3872544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/>
              <p:cNvCxnSpPr/>
              <p:nvPr/>
            </p:nvCxnSpPr>
            <p:spPr>
              <a:xfrm>
                <a:off x="135882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/>
              <p:cNvCxnSpPr/>
              <p:nvPr/>
            </p:nvCxnSpPr>
            <p:spPr>
              <a:xfrm>
                <a:off x="2795235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/>
              <p:cNvCxnSpPr/>
              <p:nvPr/>
            </p:nvCxnSpPr>
            <p:spPr>
              <a:xfrm>
                <a:off x="2077029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/>
              <p:cNvCxnSpPr/>
              <p:nvPr/>
            </p:nvCxnSpPr>
            <p:spPr>
              <a:xfrm>
                <a:off x="4231647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/>
              <p:cNvCxnSpPr/>
              <p:nvPr/>
            </p:nvCxnSpPr>
            <p:spPr>
              <a:xfrm>
                <a:off x="3513441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/>
              <p:cNvCxnSpPr/>
              <p:nvPr/>
            </p:nvCxnSpPr>
            <p:spPr>
              <a:xfrm>
                <a:off x="494985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1" name="Grupo 512"/>
            <p:cNvGrpSpPr/>
            <p:nvPr/>
          </p:nvGrpSpPr>
          <p:grpSpPr>
            <a:xfrm>
              <a:off x="2316409" y="2641882"/>
              <a:ext cx="515729" cy="45719"/>
              <a:chOff x="1358823" y="2261025"/>
              <a:chExt cx="3591030" cy="144016"/>
            </a:xfrm>
          </p:grpSpPr>
          <p:cxnSp>
            <p:nvCxnSpPr>
              <p:cNvPr id="226" name="Conector reto 225"/>
              <p:cNvCxnSpPr/>
              <p:nvPr/>
            </p:nvCxnSpPr>
            <p:spPr>
              <a:xfrm>
                <a:off x="1717926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/>
              <p:cNvCxnSpPr/>
              <p:nvPr/>
            </p:nvCxnSpPr>
            <p:spPr>
              <a:xfrm>
                <a:off x="3154338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/>
              <p:cNvCxnSpPr/>
              <p:nvPr/>
            </p:nvCxnSpPr>
            <p:spPr>
              <a:xfrm>
                <a:off x="2436132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/>
              <p:cNvCxnSpPr/>
              <p:nvPr/>
            </p:nvCxnSpPr>
            <p:spPr>
              <a:xfrm>
                <a:off x="4590750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/>
              <p:cNvCxnSpPr/>
              <p:nvPr/>
            </p:nvCxnSpPr>
            <p:spPr>
              <a:xfrm>
                <a:off x="3872544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/>
              <p:cNvCxnSpPr/>
              <p:nvPr/>
            </p:nvCxnSpPr>
            <p:spPr>
              <a:xfrm>
                <a:off x="135882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/>
              <p:cNvCxnSpPr/>
              <p:nvPr/>
            </p:nvCxnSpPr>
            <p:spPr>
              <a:xfrm>
                <a:off x="2795235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/>
              <p:cNvCxnSpPr/>
              <p:nvPr/>
            </p:nvCxnSpPr>
            <p:spPr>
              <a:xfrm>
                <a:off x="2077029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/>
              <p:cNvCxnSpPr/>
              <p:nvPr/>
            </p:nvCxnSpPr>
            <p:spPr>
              <a:xfrm>
                <a:off x="4231647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/>
              <p:cNvCxnSpPr/>
              <p:nvPr/>
            </p:nvCxnSpPr>
            <p:spPr>
              <a:xfrm>
                <a:off x="3513441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/>
              <p:cNvCxnSpPr/>
              <p:nvPr/>
            </p:nvCxnSpPr>
            <p:spPr>
              <a:xfrm>
                <a:off x="4949853" y="2261025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2" name="Conector reto 221"/>
            <p:cNvCxnSpPr/>
            <p:nvPr/>
          </p:nvCxnSpPr>
          <p:spPr>
            <a:xfrm>
              <a:off x="3090599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ector reto 222"/>
            <p:cNvCxnSpPr/>
            <p:nvPr/>
          </p:nvCxnSpPr>
          <p:spPr>
            <a:xfrm>
              <a:off x="2832898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ector reto 223"/>
            <p:cNvCxnSpPr/>
            <p:nvPr/>
          </p:nvCxnSpPr>
          <p:spPr>
            <a:xfrm>
              <a:off x="2574274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ector reto 224"/>
            <p:cNvCxnSpPr/>
            <p:nvPr/>
          </p:nvCxnSpPr>
          <p:spPr>
            <a:xfrm>
              <a:off x="2316409" y="259062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1" name="Conector reto 460"/>
          <p:cNvCxnSpPr/>
          <p:nvPr/>
        </p:nvCxnSpPr>
        <p:spPr>
          <a:xfrm>
            <a:off x="3500218" y="1458715"/>
            <a:ext cx="3685724" cy="1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rapezoide 347"/>
          <p:cNvSpPr/>
          <p:nvPr/>
        </p:nvSpPr>
        <p:spPr>
          <a:xfrm>
            <a:off x="4312182" y="1010458"/>
            <a:ext cx="510642" cy="445701"/>
          </a:xfrm>
          <a:prstGeom prst="trapezoid">
            <a:avLst>
              <a:gd name="adj" fmla="val 7594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MOTO2</a:t>
            </a:r>
            <a:endParaRPr lang="pt-BR" sz="700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3" name="CaixaDeTexto 462"/>
          <p:cNvSpPr txBox="1"/>
          <p:nvPr/>
        </p:nvSpPr>
        <p:spPr>
          <a:xfrm>
            <a:off x="4470392" y="1537791"/>
            <a:ext cx="20518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2240</a:t>
            </a:r>
            <a:endParaRPr lang="pt-BR" sz="800" dirty="0"/>
          </a:p>
        </p:txBody>
      </p:sp>
      <p:sp>
        <p:nvSpPr>
          <p:cNvPr id="464" name="CaixaDeTexto 463"/>
          <p:cNvSpPr txBox="1"/>
          <p:nvPr/>
        </p:nvSpPr>
        <p:spPr>
          <a:xfrm>
            <a:off x="3800270" y="1608167"/>
            <a:ext cx="5020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1</a:t>
            </a:r>
            <a:r>
              <a:rPr lang="pt-BR" sz="800" dirty="0" smtClean="0"/>
              <a:t>0 MHz</a:t>
            </a:r>
            <a:endParaRPr lang="pt-BR" sz="800" dirty="0"/>
          </a:p>
        </p:txBody>
      </p:sp>
      <p:sp>
        <p:nvSpPr>
          <p:cNvPr id="465" name="CaixaDeTexto 464"/>
          <p:cNvSpPr txBox="1"/>
          <p:nvPr/>
        </p:nvSpPr>
        <p:spPr>
          <a:xfrm>
            <a:off x="4331903" y="1608167"/>
            <a:ext cx="5020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1</a:t>
            </a:r>
            <a:r>
              <a:rPr lang="pt-BR" sz="800" dirty="0" smtClean="0"/>
              <a:t>0 MHz</a:t>
            </a:r>
            <a:endParaRPr lang="pt-BR" sz="800" dirty="0"/>
          </a:p>
        </p:txBody>
      </p:sp>
      <p:sp>
        <p:nvSpPr>
          <p:cNvPr id="466" name="Trapezoide 347"/>
          <p:cNvSpPr/>
          <p:nvPr/>
        </p:nvSpPr>
        <p:spPr>
          <a:xfrm>
            <a:off x="3797211" y="1010458"/>
            <a:ext cx="510642" cy="445701"/>
          </a:xfrm>
          <a:prstGeom prst="trapezoid">
            <a:avLst>
              <a:gd name="adj" fmla="val 7594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MOTO1</a:t>
            </a:r>
            <a:endParaRPr lang="pt-BR" sz="700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7" name="CaixaDeTexto 466"/>
          <p:cNvSpPr txBox="1"/>
          <p:nvPr/>
        </p:nvSpPr>
        <p:spPr>
          <a:xfrm>
            <a:off x="4983570" y="1537791"/>
            <a:ext cx="20518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2260</a:t>
            </a:r>
            <a:endParaRPr lang="pt-BR" sz="800" dirty="0"/>
          </a:p>
        </p:txBody>
      </p:sp>
      <p:sp>
        <p:nvSpPr>
          <p:cNvPr id="468" name="CaixaDeTexto 467"/>
          <p:cNvSpPr txBox="1"/>
          <p:nvPr/>
        </p:nvSpPr>
        <p:spPr>
          <a:xfrm>
            <a:off x="4845081" y="1608167"/>
            <a:ext cx="5020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1</a:t>
            </a:r>
            <a:r>
              <a:rPr lang="pt-BR" sz="800" dirty="0" smtClean="0"/>
              <a:t>0 MHz</a:t>
            </a:r>
            <a:endParaRPr lang="pt-BR" sz="800" dirty="0"/>
          </a:p>
        </p:txBody>
      </p:sp>
      <p:sp>
        <p:nvSpPr>
          <p:cNvPr id="469" name="CaixaDeTexto 468"/>
          <p:cNvSpPr txBox="1"/>
          <p:nvPr/>
        </p:nvSpPr>
        <p:spPr>
          <a:xfrm>
            <a:off x="5498888" y="1537791"/>
            <a:ext cx="20518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2280</a:t>
            </a:r>
            <a:endParaRPr lang="pt-BR" sz="800" dirty="0"/>
          </a:p>
        </p:txBody>
      </p:sp>
      <p:sp>
        <p:nvSpPr>
          <p:cNvPr id="470" name="CaixaDeTexto 469"/>
          <p:cNvSpPr txBox="1"/>
          <p:nvPr/>
        </p:nvSpPr>
        <p:spPr>
          <a:xfrm>
            <a:off x="5360399" y="1608167"/>
            <a:ext cx="5020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1</a:t>
            </a:r>
            <a:r>
              <a:rPr lang="pt-BR" sz="800" dirty="0" smtClean="0"/>
              <a:t>0 MHz</a:t>
            </a:r>
            <a:endParaRPr lang="pt-BR" sz="800" dirty="0"/>
          </a:p>
        </p:txBody>
      </p:sp>
      <p:sp>
        <p:nvSpPr>
          <p:cNvPr id="471" name="CaixaDeTexto 470"/>
          <p:cNvSpPr txBox="1"/>
          <p:nvPr/>
        </p:nvSpPr>
        <p:spPr>
          <a:xfrm>
            <a:off x="6788210" y="1537791"/>
            <a:ext cx="20518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2335</a:t>
            </a:r>
            <a:endParaRPr lang="pt-BR" sz="800" dirty="0"/>
          </a:p>
        </p:txBody>
      </p:sp>
      <p:sp>
        <p:nvSpPr>
          <p:cNvPr id="472" name="CaixaDeTexto 471"/>
          <p:cNvSpPr txBox="1"/>
          <p:nvPr/>
        </p:nvSpPr>
        <p:spPr>
          <a:xfrm>
            <a:off x="6665420" y="1608167"/>
            <a:ext cx="450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8</a:t>
            </a:r>
            <a:r>
              <a:rPr lang="pt-BR" sz="800" dirty="0" smtClean="0"/>
              <a:t> MHz</a:t>
            </a:r>
            <a:endParaRPr lang="pt-BR" sz="800" dirty="0"/>
          </a:p>
        </p:txBody>
      </p:sp>
      <p:grpSp>
        <p:nvGrpSpPr>
          <p:cNvPr id="473" name="Grupo 472"/>
          <p:cNvGrpSpPr/>
          <p:nvPr/>
        </p:nvGrpSpPr>
        <p:grpSpPr>
          <a:xfrm>
            <a:off x="1730702" y="1381947"/>
            <a:ext cx="1634180" cy="146139"/>
            <a:chOff x="2990129" y="4134593"/>
            <a:chExt cx="1634180" cy="146139"/>
          </a:xfrm>
        </p:grpSpPr>
        <p:grpSp>
          <p:nvGrpSpPr>
            <p:cNvPr id="474" name="Grupo 473"/>
            <p:cNvGrpSpPr/>
            <p:nvPr/>
          </p:nvGrpSpPr>
          <p:grpSpPr>
            <a:xfrm>
              <a:off x="4074420" y="4134593"/>
              <a:ext cx="515729" cy="144016"/>
              <a:chOff x="4074420" y="4140623"/>
              <a:chExt cx="515729" cy="144016"/>
            </a:xfrm>
          </p:grpSpPr>
          <p:grpSp>
            <p:nvGrpSpPr>
              <p:cNvPr id="508" name="Grupo 512"/>
              <p:cNvGrpSpPr/>
              <p:nvPr/>
            </p:nvGrpSpPr>
            <p:grpSpPr>
              <a:xfrm>
                <a:off x="4074420" y="4191349"/>
                <a:ext cx="515729" cy="45719"/>
                <a:chOff x="1358823" y="2261025"/>
                <a:chExt cx="3591030" cy="144016"/>
              </a:xfrm>
            </p:grpSpPr>
            <p:cxnSp>
              <p:nvCxnSpPr>
                <p:cNvPr id="512" name="Conector reto 511"/>
                <p:cNvCxnSpPr/>
                <p:nvPr/>
              </p:nvCxnSpPr>
              <p:spPr>
                <a:xfrm>
                  <a:off x="1717926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Conector reto 512"/>
                <p:cNvCxnSpPr/>
                <p:nvPr/>
              </p:nvCxnSpPr>
              <p:spPr>
                <a:xfrm>
                  <a:off x="3154338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Conector reto 513"/>
                <p:cNvCxnSpPr/>
                <p:nvPr/>
              </p:nvCxnSpPr>
              <p:spPr>
                <a:xfrm>
                  <a:off x="2436132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Conector reto 514"/>
                <p:cNvCxnSpPr/>
                <p:nvPr/>
              </p:nvCxnSpPr>
              <p:spPr>
                <a:xfrm>
                  <a:off x="4590750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Conector reto 515"/>
                <p:cNvCxnSpPr/>
                <p:nvPr/>
              </p:nvCxnSpPr>
              <p:spPr>
                <a:xfrm>
                  <a:off x="3872544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Conector reto 516"/>
                <p:cNvCxnSpPr/>
                <p:nvPr/>
              </p:nvCxnSpPr>
              <p:spPr>
                <a:xfrm>
                  <a:off x="1358823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Conector reto 517"/>
                <p:cNvCxnSpPr/>
                <p:nvPr/>
              </p:nvCxnSpPr>
              <p:spPr>
                <a:xfrm>
                  <a:off x="2795235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Conector reto 518"/>
                <p:cNvCxnSpPr/>
                <p:nvPr/>
              </p:nvCxnSpPr>
              <p:spPr>
                <a:xfrm>
                  <a:off x="2077029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Conector reto 519"/>
                <p:cNvCxnSpPr/>
                <p:nvPr/>
              </p:nvCxnSpPr>
              <p:spPr>
                <a:xfrm>
                  <a:off x="4231647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Conector reto 520"/>
                <p:cNvCxnSpPr/>
                <p:nvPr/>
              </p:nvCxnSpPr>
              <p:spPr>
                <a:xfrm>
                  <a:off x="3513441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Conector reto 521"/>
                <p:cNvCxnSpPr/>
                <p:nvPr/>
              </p:nvCxnSpPr>
              <p:spPr>
                <a:xfrm>
                  <a:off x="4949853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9" name="Conector reto 508"/>
              <p:cNvCxnSpPr/>
              <p:nvPr/>
            </p:nvCxnSpPr>
            <p:spPr>
              <a:xfrm>
                <a:off x="4074420" y="4140623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Conector reto 509"/>
              <p:cNvCxnSpPr/>
              <p:nvPr/>
            </p:nvCxnSpPr>
            <p:spPr>
              <a:xfrm>
                <a:off x="4332285" y="4140623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Conector reto 510"/>
              <p:cNvCxnSpPr/>
              <p:nvPr/>
            </p:nvCxnSpPr>
            <p:spPr>
              <a:xfrm>
                <a:off x="4590149" y="4140623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5" name="Conector reto 474"/>
            <p:cNvCxnSpPr/>
            <p:nvPr/>
          </p:nvCxnSpPr>
          <p:spPr>
            <a:xfrm>
              <a:off x="2990129" y="4207733"/>
              <a:ext cx="16341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6" name="Grupo 475"/>
            <p:cNvGrpSpPr/>
            <p:nvPr/>
          </p:nvGrpSpPr>
          <p:grpSpPr>
            <a:xfrm>
              <a:off x="3562369" y="4134593"/>
              <a:ext cx="515729" cy="144016"/>
              <a:chOff x="4074420" y="4140623"/>
              <a:chExt cx="515729" cy="144016"/>
            </a:xfrm>
          </p:grpSpPr>
          <p:grpSp>
            <p:nvGrpSpPr>
              <p:cNvPr id="493" name="Grupo 512"/>
              <p:cNvGrpSpPr/>
              <p:nvPr/>
            </p:nvGrpSpPr>
            <p:grpSpPr>
              <a:xfrm>
                <a:off x="4074420" y="4191349"/>
                <a:ext cx="515729" cy="45719"/>
                <a:chOff x="1358823" y="2261025"/>
                <a:chExt cx="3591030" cy="144016"/>
              </a:xfrm>
            </p:grpSpPr>
            <p:cxnSp>
              <p:nvCxnSpPr>
                <p:cNvPr id="497" name="Conector reto 496"/>
                <p:cNvCxnSpPr/>
                <p:nvPr/>
              </p:nvCxnSpPr>
              <p:spPr>
                <a:xfrm>
                  <a:off x="1717926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Conector reto 497"/>
                <p:cNvCxnSpPr/>
                <p:nvPr/>
              </p:nvCxnSpPr>
              <p:spPr>
                <a:xfrm>
                  <a:off x="3154338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Conector reto 498"/>
                <p:cNvCxnSpPr/>
                <p:nvPr/>
              </p:nvCxnSpPr>
              <p:spPr>
                <a:xfrm>
                  <a:off x="2436132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Conector reto 499"/>
                <p:cNvCxnSpPr/>
                <p:nvPr/>
              </p:nvCxnSpPr>
              <p:spPr>
                <a:xfrm>
                  <a:off x="4590750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Conector reto 500"/>
                <p:cNvCxnSpPr/>
                <p:nvPr/>
              </p:nvCxnSpPr>
              <p:spPr>
                <a:xfrm>
                  <a:off x="3872544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Conector reto 501"/>
                <p:cNvCxnSpPr/>
                <p:nvPr/>
              </p:nvCxnSpPr>
              <p:spPr>
                <a:xfrm>
                  <a:off x="1358823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Conector reto 502"/>
                <p:cNvCxnSpPr/>
                <p:nvPr/>
              </p:nvCxnSpPr>
              <p:spPr>
                <a:xfrm>
                  <a:off x="2795235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Conector reto 503"/>
                <p:cNvCxnSpPr/>
                <p:nvPr/>
              </p:nvCxnSpPr>
              <p:spPr>
                <a:xfrm>
                  <a:off x="2077029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Conector reto 504"/>
                <p:cNvCxnSpPr/>
                <p:nvPr/>
              </p:nvCxnSpPr>
              <p:spPr>
                <a:xfrm>
                  <a:off x="4231647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Conector reto 505"/>
                <p:cNvCxnSpPr/>
                <p:nvPr/>
              </p:nvCxnSpPr>
              <p:spPr>
                <a:xfrm>
                  <a:off x="3513441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Conector reto 506"/>
                <p:cNvCxnSpPr/>
                <p:nvPr/>
              </p:nvCxnSpPr>
              <p:spPr>
                <a:xfrm>
                  <a:off x="4949853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4" name="Conector reto 493"/>
              <p:cNvCxnSpPr/>
              <p:nvPr/>
            </p:nvCxnSpPr>
            <p:spPr>
              <a:xfrm>
                <a:off x="4074420" y="4140623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Conector reto 494"/>
              <p:cNvCxnSpPr/>
              <p:nvPr/>
            </p:nvCxnSpPr>
            <p:spPr>
              <a:xfrm>
                <a:off x="4332285" y="4140623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Conector reto 495"/>
              <p:cNvCxnSpPr/>
              <p:nvPr/>
            </p:nvCxnSpPr>
            <p:spPr>
              <a:xfrm>
                <a:off x="4590149" y="4140623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7" name="Grupo 476"/>
            <p:cNvGrpSpPr/>
            <p:nvPr/>
          </p:nvGrpSpPr>
          <p:grpSpPr>
            <a:xfrm>
              <a:off x="3045474" y="4136716"/>
              <a:ext cx="515729" cy="144016"/>
              <a:chOff x="4074420" y="4140623"/>
              <a:chExt cx="515729" cy="144016"/>
            </a:xfrm>
          </p:grpSpPr>
          <p:grpSp>
            <p:nvGrpSpPr>
              <p:cNvPr id="478" name="Grupo 512"/>
              <p:cNvGrpSpPr/>
              <p:nvPr/>
            </p:nvGrpSpPr>
            <p:grpSpPr>
              <a:xfrm>
                <a:off x="4074420" y="4191349"/>
                <a:ext cx="515729" cy="45719"/>
                <a:chOff x="1358823" y="2261025"/>
                <a:chExt cx="3591030" cy="144016"/>
              </a:xfrm>
            </p:grpSpPr>
            <p:cxnSp>
              <p:nvCxnSpPr>
                <p:cNvPr id="482" name="Conector reto 481"/>
                <p:cNvCxnSpPr/>
                <p:nvPr/>
              </p:nvCxnSpPr>
              <p:spPr>
                <a:xfrm>
                  <a:off x="1717926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Conector reto 482"/>
                <p:cNvCxnSpPr/>
                <p:nvPr/>
              </p:nvCxnSpPr>
              <p:spPr>
                <a:xfrm>
                  <a:off x="3154338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Conector reto 483"/>
                <p:cNvCxnSpPr/>
                <p:nvPr/>
              </p:nvCxnSpPr>
              <p:spPr>
                <a:xfrm>
                  <a:off x="2436132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Conector reto 484"/>
                <p:cNvCxnSpPr/>
                <p:nvPr/>
              </p:nvCxnSpPr>
              <p:spPr>
                <a:xfrm>
                  <a:off x="4590750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Conector reto 485"/>
                <p:cNvCxnSpPr/>
                <p:nvPr/>
              </p:nvCxnSpPr>
              <p:spPr>
                <a:xfrm>
                  <a:off x="3872544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Conector reto 486"/>
                <p:cNvCxnSpPr/>
                <p:nvPr/>
              </p:nvCxnSpPr>
              <p:spPr>
                <a:xfrm>
                  <a:off x="1358823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Conector reto 487"/>
                <p:cNvCxnSpPr/>
                <p:nvPr/>
              </p:nvCxnSpPr>
              <p:spPr>
                <a:xfrm>
                  <a:off x="2795235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Conector reto 488"/>
                <p:cNvCxnSpPr/>
                <p:nvPr/>
              </p:nvCxnSpPr>
              <p:spPr>
                <a:xfrm>
                  <a:off x="2077029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Conector reto 489"/>
                <p:cNvCxnSpPr/>
                <p:nvPr/>
              </p:nvCxnSpPr>
              <p:spPr>
                <a:xfrm>
                  <a:off x="4231647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Conector reto 490"/>
                <p:cNvCxnSpPr/>
                <p:nvPr/>
              </p:nvCxnSpPr>
              <p:spPr>
                <a:xfrm>
                  <a:off x="3513441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Conector reto 491"/>
                <p:cNvCxnSpPr/>
                <p:nvPr/>
              </p:nvCxnSpPr>
              <p:spPr>
                <a:xfrm>
                  <a:off x="4949853" y="2261025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9" name="Conector reto 478"/>
              <p:cNvCxnSpPr/>
              <p:nvPr/>
            </p:nvCxnSpPr>
            <p:spPr>
              <a:xfrm>
                <a:off x="4074420" y="4140623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Conector reto 479"/>
              <p:cNvCxnSpPr/>
              <p:nvPr/>
            </p:nvCxnSpPr>
            <p:spPr>
              <a:xfrm>
                <a:off x="4332285" y="4140623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Conector reto 480"/>
              <p:cNvCxnSpPr/>
              <p:nvPr/>
            </p:nvCxnSpPr>
            <p:spPr>
              <a:xfrm>
                <a:off x="4590149" y="4140623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3" name="CaixaDeTexto 522"/>
          <p:cNvSpPr txBox="1"/>
          <p:nvPr/>
        </p:nvSpPr>
        <p:spPr>
          <a:xfrm>
            <a:off x="2203954" y="1537791"/>
            <a:ext cx="20518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2033</a:t>
            </a:r>
            <a:endParaRPr lang="pt-BR" sz="800" dirty="0"/>
          </a:p>
        </p:txBody>
      </p:sp>
      <p:sp>
        <p:nvSpPr>
          <p:cNvPr id="524" name="CaixaDeTexto 523"/>
          <p:cNvSpPr txBox="1"/>
          <p:nvPr/>
        </p:nvSpPr>
        <p:spPr>
          <a:xfrm>
            <a:off x="2054065" y="1608167"/>
            <a:ext cx="5020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1</a:t>
            </a:r>
            <a:r>
              <a:rPr lang="pt-BR" sz="800" dirty="0" smtClean="0"/>
              <a:t>0 MHz</a:t>
            </a:r>
            <a:endParaRPr lang="pt-BR" sz="800" dirty="0"/>
          </a:p>
        </p:txBody>
      </p:sp>
      <p:sp>
        <p:nvSpPr>
          <p:cNvPr id="525" name="Trapezoide 347"/>
          <p:cNvSpPr/>
          <p:nvPr/>
        </p:nvSpPr>
        <p:spPr>
          <a:xfrm>
            <a:off x="2563438" y="1010038"/>
            <a:ext cx="514229" cy="445701"/>
          </a:xfrm>
          <a:prstGeom prst="trapezoid">
            <a:avLst>
              <a:gd name="adj" fmla="val 7594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800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RF 3</a:t>
            </a:r>
            <a:endParaRPr lang="pt-BR" sz="800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6" name="CaixaDeTexto 525"/>
          <p:cNvSpPr txBox="1"/>
          <p:nvPr/>
        </p:nvSpPr>
        <p:spPr>
          <a:xfrm>
            <a:off x="2715672" y="1537791"/>
            <a:ext cx="205184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ctr"/>
            <a:r>
              <a:rPr lang="pt-BR" sz="800" dirty="0" smtClean="0"/>
              <a:t>2050</a:t>
            </a:r>
            <a:endParaRPr lang="pt-BR" sz="800" dirty="0"/>
          </a:p>
        </p:txBody>
      </p:sp>
      <p:sp>
        <p:nvSpPr>
          <p:cNvPr id="527" name="CaixaDeTexto 526"/>
          <p:cNvSpPr txBox="1"/>
          <p:nvPr/>
        </p:nvSpPr>
        <p:spPr>
          <a:xfrm>
            <a:off x="2565783" y="1608167"/>
            <a:ext cx="5020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1</a:t>
            </a:r>
            <a:r>
              <a:rPr lang="pt-BR" sz="800" dirty="0" smtClean="0"/>
              <a:t>0 MHz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427390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pt-BR" sz="2800" dirty="0" smtClean="0">
                <a:latin typeface="Futura Medium" pitchFamily="34" charset="0"/>
              </a:rPr>
              <a:t>Meia Maratona – </a:t>
            </a:r>
            <a:r>
              <a:rPr lang="pt-BR" sz="2400" dirty="0" err="1" smtClean="0">
                <a:latin typeface="Futura Medium" pitchFamily="34" charset="0"/>
              </a:rPr>
              <a:t>TXs</a:t>
            </a:r>
            <a:r>
              <a:rPr lang="pt-BR" sz="2400" dirty="0" smtClean="0">
                <a:latin typeface="Futura Medium" pitchFamily="34" charset="0"/>
              </a:rPr>
              <a:t> </a:t>
            </a:r>
            <a:r>
              <a:rPr lang="pt-BR" sz="2400" dirty="0" err="1" smtClean="0">
                <a:latin typeface="Futura Medium" pitchFamily="34" charset="0"/>
              </a:rPr>
              <a:t>Obvan</a:t>
            </a:r>
            <a:endParaRPr lang="pt-BR" sz="2400" dirty="0">
              <a:latin typeface="Futura Medium" charset="0"/>
            </a:endParaRPr>
          </a:p>
        </p:txBody>
      </p:sp>
      <p:pic>
        <p:nvPicPr>
          <p:cNvPr id="3" name="Espaço Reservado para Conteúdo 4" descr="OBva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2635" y="3281588"/>
            <a:ext cx="3774643" cy="1450402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4341" t="7938" r="46744" b="12930"/>
          <a:stretch>
            <a:fillRect/>
          </a:stretch>
        </p:blipFill>
        <p:spPr bwMode="auto">
          <a:xfrm rot="5400000">
            <a:off x="1167271" y="812845"/>
            <a:ext cx="820834" cy="163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m 5" descr="patrop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0769" y="915566"/>
            <a:ext cx="483796" cy="1048110"/>
          </a:xfrm>
          <a:prstGeom prst="rect">
            <a:avLst/>
          </a:prstGeom>
        </p:spPr>
      </p:pic>
      <p:cxnSp>
        <p:nvCxnSpPr>
          <p:cNvPr id="7" name="Conector de seta reta 6"/>
          <p:cNvCxnSpPr/>
          <p:nvPr/>
        </p:nvCxnSpPr>
        <p:spPr>
          <a:xfrm>
            <a:off x="2571877" y="1633039"/>
            <a:ext cx="8997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V="1">
            <a:off x="5198034" y="1633039"/>
            <a:ext cx="88513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24341" t="7938" r="46744" b="12930"/>
          <a:stretch>
            <a:fillRect/>
          </a:stretch>
        </p:blipFill>
        <p:spPr bwMode="auto">
          <a:xfrm rot="5400000">
            <a:off x="1167270" y="1996691"/>
            <a:ext cx="820834" cy="163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Conector de seta reta 9"/>
          <p:cNvCxnSpPr/>
          <p:nvPr/>
        </p:nvCxnSpPr>
        <p:spPr>
          <a:xfrm>
            <a:off x="2571877" y="2816671"/>
            <a:ext cx="8997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47603" y="2211710"/>
            <a:ext cx="1513505" cy="109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Conector de seta reta 11"/>
          <p:cNvCxnSpPr/>
          <p:nvPr/>
        </p:nvCxnSpPr>
        <p:spPr>
          <a:xfrm flipV="1">
            <a:off x="5165115" y="2790880"/>
            <a:ext cx="88513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1050317" y="2072504"/>
            <a:ext cx="1016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L 1730 UM 7</a:t>
            </a:r>
            <a:endParaRPr lang="pt-BR" sz="10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050317" y="3300238"/>
            <a:ext cx="1016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L 1730 UM 7</a:t>
            </a:r>
            <a:endParaRPr lang="pt-BR" sz="1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698031" y="1717455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LMS-T</a:t>
            </a:r>
            <a:endParaRPr lang="pt-BR" sz="10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2700791" y="2944735"/>
            <a:ext cx="641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DVB-T</a:t>
            </a:r>
            <a:endParaRPr lang="pt-BR" sz="1000" dirty="0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47603" y="1073394"/>
            <a:ext cx="1513505" cy="109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Imagem 18" descr="patrop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0769" y="2266825"/>
            <a:ext cx="483796" cy="1048110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7394849" y="1599422"/>
            <a:ext cx="12073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dirty="0" smtClean="0">
                <a:solidFill>
                  <a:schemeClr val="accent6">
                    <a:lumMod val="50000"/>
                  </a:schemeClr>
                </a:solidFill>
              </a:rPr>
              <a:t>L1730 + PA </a:t>
            </a:r>
            <a:r>
              <a:rPr lang="pt-BR" sz="1050" dirty="0" err="1" smtClean="0">
                <a:solidFill>
                  <a:schemeClr val="accent6">
                    <a:lumMod val="50000"/>
                  </a:schemeClr>
                </a:solidFill>
              </a:rPr>
              <a:t>Stealth</a:t>
            </a:r>
            <a:endParaRPr lang="pt-BR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072785"/>
              </p:ext>
            </p:extLst>
          </p:nvPr>
        </p:nvGraphicFramePr>
        <p:xfrm>
          <a:off x="7380312" y="1827304"/>
          <a:ext cx="1236456" cy="678180"/>
        </p:xfrm>
        <a:graphic>
          <a:graphicData uri="http://schemas.openxmlformats.org/drawingml/2006/table">
            <a:tbl>
              <a:tblPr/>
              <a:tblGrid>
                <a:gridCol w="553379"/>
                <a:gridCol w="683077"/>
              </a:tblGrid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MOD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LMS-T 10M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CONST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QPSK 2/3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1/8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TAXA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19,52 Mbps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9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ENG – </a:t>
            </a:r>
            <a:r>
              <a:rPr lang="pt-BR" sz="2400" dirty="0">
                <a:latin typeface="Futura Medium" charset="0"/>
              </a:rPr>
              <a:t> A remota</a:t>
            </a:r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8" name="Grupo 7"/>
          <p:cNvGrpSpPr/>
          <p:nvPr/>
        </p:nvGrpSpPr>
        <p:grpSpPr>
          <a:xfrm>
            <a:off x="1115616" y="843558"/>
            <a:ext cx="4717232" cy="3547066"/>
            <a:chOff x="2123728" y="627534"/>
            <a:chExt cx="4717232" cy="3547066"/>
          </a:xfrm>
        </p:grpSpPr>
        <p:pic>
          <p:nvPicPr>
            <p:cNvPr id="558082" name="Picture 2" descr="Image result for dvb-t shoulde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627534"/>
              <a:ext cx="4717232" cy="3547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ector reto 2"/>
            <p:cNvCxnSpPr/>
            <p:nvPr/>
          </p:nvCxnSpPr>
          <p:spPr>
            <a:xfrm>
              <a:off x="3079711" y="1655524"/>
              <a:ext cx="0" cy="882267"/>
            </a:xfrm>
            <a:prstGeom prst="line">
              <a:avLst/>
            </a:prstGeom>
            <a:ln w="127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>
            <a:xfrm>
              <a:off x="2765512" y="1655524"/>
              <a:ext cx="720080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2765512" y="2537791"/>
              <a:ext cx="720080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28"/>
            <p:cNvSpPr txBox="1"/>
            <p:nvPr/>
          </p:nvSpPr>
          <p:spPr>
            <a:xfrm>
              <a:off x="2356487" y="1973547"/>
              <a:ext cx="8180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 smtClean="0">
                  <a:solidFill>
                    <a:srgbClr val="FF0000"/>
                  </a:solidFill>
                </a:rPr>
                <a:t>SHOULDER</a:t>
              </a:r>
              <a:endParaRPr lang="pt-BR" sz="1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Retângulo 8"/>
          <p:cNvSpPr/>
          <p:nvPr/>
        </p:nvSpPr>
        <p:spPr>
          <a:xfrm>
            <a:off x="7240148" y="1570127"/>
            <a:ext cx="288032" cy="96506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240148" y="2563576"/>
            <a:ext cx="288032" cy="41201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240148" y="2975587"/>
            <a:ext cx="288032" cy="96506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28"/>
          <p:cNvSpPr txBox="1"/>
          <p:nvPr/>
        </p:nvSpPr>
        <p:spPr>
          <a:xfrm>
            <a:off x="7528180" y="1432826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0 dB</a:t>
            </a:r>
            <a:endParaRPr lang="pt-BR" sz="1000" dirty="0"/>
          </a:p>
        </p:txBody>
      </p:sp>
      <p:sp>
        <p:nvSpPr>
          <p:cNvPr id="18" name="CaixaDeTexto 28"/>
          <p:cNvSpPr txBox="1"/>
          <p:nvPr/>
        </p:nvSpPr>
        <p:spPr>
          <a:xfrm>
            <a:off x="7528180" y="238559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27</a:t>
            </a:r>
            <a:r>
              <a:rPr lang="pt-BR" sz="1000" dirty="0" smtClean="0"/>
              <a:t> dB</a:t>
            </a:r>
            <a:endParaRPr lang="pt-BR" sz="1000" dirty="0"/>
          </a:p>
        </p:txBody>
      </p:sp>
      <p:sp>
        <p:nvSpPr>
          <p:cNvPr id="19" name="CaixaDeTexto 28"/>
          <p:cNvSpPr txBox="1"/>
          <p:nvPr/>
        </p:nvSpPr>
        <p:spPr>
          <a:xfrm>
            <a:off x="7528180" y="2826732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30 dB</a:t>
            </a:r>
            <a:endParaRPr lang="pt-BR" sz="1000" dirty="0"/>
          </a:p>
        </p:txBody>
      </p:sp>
      <p:sp>
        <p:nvSpPr>
          <p:cNvPr id="20" name="CaixaDeTexto 28"/>
          <p:cNvSpPr txBox="1"/>
          <p:nvPr/>
        </p:nvSpPr>
        <p:spPr>
          <a:xfrm>
            <a:off x="7528180" y="3802154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∞</a:t>
            </a:r>
            <a:endParaRPr lang="pt-BR" sz="1200" dirty="0"/>
          </a:p>
        </p:txBody>
      </p:sp>
      <p:sp>
        <p:nvSpPr>
          <p:cNvPr id="21" name="CaixaDeTexto 28"/>
          <p:cNvSpPr txBox="1"/>
          <p:nvPr/>
        </p:nvSpPr>
        <p:spPr>
          <a:xfrm>
            <a:off x="6556072" y="111283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DVB-T 8MHz </a:t>
            </a:r>
            <a:r>
              <a:rPr lang="pt-BR" sz="1200" dirty="0" err="1" smtClean="0"/>
              <a:t>Shoulder</a:t>
            </a:r>
            <a:endParaRPr lang="pt-BR" sz="1200" dirty="0"/>
          </a:p>
        </p:txBody>
      </p:sp>
      <p:pic>
        <p:nvPicPr>
          <p:cNvPr id="25" name="Picture 12" descr="http://thumbs.dreamstime.com/z/smiley-face-happy-unhappy-52021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652" b="41980" l="2930" r="329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83" r="67329" b="54732"/>
          <a:stretch/>
        </p:blipFill>
        <p:spPr bwMode="auto">
          <a:xfrm>
            <a:off x="6757744" y="3243342"/>
            <a:ext cx="420894" cy="42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http://thumbs.dreamstime.com/z/smiley-face-happy-unhappy-520210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" b="25827" l="37538" r="647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90" r="35845" b="72988"/>
          <a:stretch/>
        </p:blipFill>
        <p:spPr bwMode="auto">
          <a:xfrm>
            <a:off x="6769898" y="2604309"/>
            <a:ext cx="384317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http://thumbs.dreamstime.com/z/smiley-face-happy-unhappy-5202101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590" b="78417" l="70462" r="975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365" t="52857" r="1579" b="20276"/>
          <a:stretch/>
        </p:blipFill>
        <p:spPr bwMode="auto">
          <a:xfrm>
            <a:off x="6757744" y="1934681"/>
            <a:ext cx="408627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15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pt-BR" sz="2800" dirty="0" smtClean="0">
                <a:latin typeface="Futura Medium" pitchFamily="34" charset="0"/>
              </a:rPr>
              <a:t>Meia Maratona – </a:t>
            </a:r>
            <a:r>
              <a:rPr lang="pt-BR" sz="2400" dirty="0" err="1" smtClean="0">
                <a:latin typeface="Futura Medium" pitchFamily="34" charset="0"/>
              </a:rPr>
              <a:t>Txs</a:t>
            </a:r>
            <a:r>
              <a:rPr lang="pt-BR" sz="2400" dirty="0" smtClean="0">
                <a:latin typeface="Futura Medium" pitchFamily="34" charset="0"/>
              </a:rPr>
              <a:t> Motos 1 e 2</a:t>
            </a:r>
            <a:endParaRPr lang="pt-BR" sz="2400" dirty="0">
              <a:latin typeface="Futura Medium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2267744" y="1059582"/>
            <a:ext cx="936269" cy="3115582"/>
            <a:chOff x="2618563" y="1474261"/>
            <a:chExt cx="1513505" cy="3322941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18563" y="2434595"/>
              <a:ext cx="1513505" cy="75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Imagem 4" descr="patropi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7561" y="1474261"/>
              <a:ext cx="483796" cy="661592"/>
            </a:xfrm>
            <a:prstGeom prst="rect">
              <a:avLst/>
            </a:prstGeom>
          </p:spPr>
        </p:pic>
        <p:cxnSp>
          <p:nvCxnSpPr>
            <p:cNvPr id="6" name="Conector de seta reta 5"/>
            <p:cNvCxnSpPr/>
            <p:nvPr/>
          </p:nvCxnSpPr>
          <p:spPr>
            <a:xfrm flipV="1">
              <a:off x="3368950" y="2159180"/>
              <a:ext cx="0" cy="315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de seta reta 6"/>
            <p:cNvCxnSpPr/>
            <p:nvPr/>
          </p:nvCxnSpPr>
          <p:spPr>
            <a:xfrm flipV="1">
              <a:off x="3374210" y="3172085"/>
              <a:ext cx="0" cy="315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4341" t="7938" r="46744" b="12930"/>
            <a:stretch>
              <a:fillRect/>
            </a:stretch>
          </p:blipFill>
          <p:spPr bwMode="auto">
            <a:xfrm>
              <a:off x="2717289" y="3393202"/>
              <a:ext cx="1094445" cy="140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044" y="699541"/>
            <a:ext cx="3294367" cy="439248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26097" y="2101841"/>
            <a:ext cx="12073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dirty="0" smtClean="0">
                <a:solidFill>
                  <a:schemeClr val="accent6">
                    <a:lumMod val="50000"/>
                  </a:schemeClr>
                </a:solidFill>
              </a:rPr>
              <a:t>L1730 + PA </a:t>
            </a:r>
            <a:r>
              <a:rPr lang="pt-BR" sz="1050" dirty="0" err="1" smtClean="0">
                <a:solidFill>
                  <a:schemeClr val="accent6">
                    <a:lumMod val="50000"/>
                  </a:schemeClr>
                </a:solidFill>
              </a:rPr>
              <a:t>Stealth</a:t>
            </a:r>
            <a:endParaRPr lang="pt-BR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557903"/>
              </p:ext>
            </p:extLst>
          </p:nvPr>
        </p:nvGraphicFramePr>
        <p:xfrm>
          <a:off x="611560" y="2329723"/>
          <a:ext cx="1236456" cy="678180"/>
        </p:xfrm>
        <a:graphic>
          <a:graphicData uri="http://schemas.openxmlformats.org/drawingml/2006/table">
            <a:tbl>
              <a:tblPr/>
              <a:tblGrid>
                <a:gridCol w="553379"/>
                <a:gridCol w="683077"/>
              </a:tblGrid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MOD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DVB-T 8M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CONST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QPSK 3/4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1/8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290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TAXA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8,29 Mbps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83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pt-BR" sz="2800" dirty="0" smtClean="0">
                <a:latin typeface="Futura Medium" pitchFamily="34" charset="0"/>
              </a:rPr>
              <a:t>Meia Maratona – </a:t>
            </a:r>
            <a:r>
              <a:rPr lang="pt-BR" sz="2400" dirty="0" err="1" smtClean="0">
                <a:latin typeface="Futura Medium" pitchFamily="34" charset="0"/>
              </a:rPr>
              <a:t>Rxs</a:t>
            </a:r>
            <a:r>
              <a:rPr lang="pt-BR" sz="2400" dirty="0" smtClean="0">
                <a:latin typeface="Futura Medium" pitchFamily="34" charset="0"/>
              </a:rPr>
              <a:t> Largada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2" y="988890"/>
            <a:ext cx="8229600" cy="36059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pt-BR" smtClean="0"/>
          </a:p>
          <a:p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7445" y="2340890"/>
            <a:ext cx="1168787" cy="224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0447" y="3476641"/>
            <a:ext cx="1362781" cy="437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https://www.sateng.com/products/rx1290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337" y="2092889"/>
            <a:ext cx="1384679" cy="86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www.sateng.com/products/rx1290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66549"/>
            <a:ext cx="1384679" cy="75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cleberv\Desktop\Imagem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29330" y="2955659"/>
            <a:ext cx="1291061" cy="303948"/>
          </a:xfrm>
          <a:prstGeom prst="rect">
            <a:avLst/>
          </a:prstGeom>
          <a:noFill/>
        </p:spPr>
      </p:pic>
      <p:grpSp>
        <p:nvGrpSpPr>
          <p:cNvPr id="10" name="Grupo 9"/>
          <p:cNvGrpSpPr/>
          <p:nvPr/>
        </p:nvGrpSpPr>
        <p:grpSpPr>
          <a:xfrm>
            <a:off x="1861009" y="1131113"/>
            <a:ext cx="1159382" cy="1110398"/>
            <a:chOff x="1208525" y="3814148"/>
            <a:chExt cx="1159382" cy="79725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208525" y="3814148"/>
              <a:ext cx="224286" cy="797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548869" y="3814148"/>
              <a:ext cx="224286" cy="797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816604" y="3814148"/>
              <a:ext cx="224286" cy="797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143621" y="3814148"/>
              <a:ext cx="224286" cy="797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upo 56"/>
          <p:cNvGrpSpPr/>
          <p:nvPr/>
        </p:nvGrpSpPr>
        <p:grpSpPr>
          <a:xfrm flipV="1">
            <a:off x="1954976" y="2355046"/>
            <a:ext cx="912104" cy="420160"/>
            <a:chOff x="971600" y="4545124"/>
            <a:chExt cx="1166529" cy="504056"/>
          </a:xfrm>
        </p:grpSpPr>
        <p:cxnSp>
          <p:nvCxnSpPr>
            <p:cNvPr id="16" name="Conector de seta reta 15"/>
            <p:cNvCxnSpPr/>
            <p:nvPr/>
          </p:nvCxnSpPr>
          <p:spPr>
            <a:xfrm flipV="1">
              <a:off x="971600" y="4545124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/>
            <p:nvPr/>
          </p:nvCxnSpPr>
          <p:spPr>
            <a:xfrm flipV="1">
              <a:off x="1360443" y="4545124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/>
            <p:nvPr/>
          </p:nvCxnSpPr>
          <p:spPr>
            <a:xfrm flipV="1">
              <a:off x="1749286" y="4545124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/>
            <p:cNvCxnSpPr/>
            <p:nvPr/>
          </p:nvCxnSpPr>
          <p:spPr>
            <a:xfrm flipV="1">
              <a:off x="2138129" y="4545124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Conector de seta reta 19"/>
          <p:cNvCxnSpPr/>
          <p:nvPr/>
        </p:nvCxnSpPr>
        <p:spPr>
          <a:xfrm flipV="1">
            <a:off x="5181634" y="2488926"/>
            <a:ext cx="586189" cy="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V="1">
            <a:off x="5296963" y="3687613"/>
            <a:ext cx="499173" cy="7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Conector angulado 21"/>
          <p:cNvCxnSpPr/>
          <p:nvPr/>
        </p:nvCxnSpPr>
        <p:spPr>
          <a:xfrm flipV="1">
            <a:off x="3104893" y="2488926"/>
            <a:ext cx="708498" cy="5725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angulado 22"/>
          <p:cNvCxnSpPr/>
          <p:nvPr/>
        </p:nvCxnSpPr>
        <p:spPr>
          <a:xfrm>
            <a:off x="3111228" y="3191536"/>
            <a:ext cx="708499" cy="5040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4194332" y="2652095"/>
            <a:ext cx="642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/>
              <a:t>OBVAN</a:t>
            </a:r>
            <a:endParaRPr lang="pt-BR" sz="10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4199540" y="3969076"/>
            <a:ext cx="672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/>
              <a:t>MOTO 2</a:t>
            </a:r>
            <a:endParaRPr lang="pt-BR" sz="1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4170449" y="2075943"/>
            <a:ext cx="602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/>
              <a:t>LMS-T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4170449" y="3261884"/>
            <a:ext cx="602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/>
              <a:t>DVB-T</a:t>
            </a:r>
          </a:p>
        </p:txBody>
      </p:sp>
    </p:spTree>
    <p:extLst>
      <p:ext uri="{BB962C8B-B14F-4D97-AF65-F5344CB8AC3E}">
        <p14:creationId xmlns:p14="http://schemas.microsoft.com/office/powerpoint/2010/main" val="385824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pt-BR" sz="2800" dirty="0" smtClean="0">
                <a:latin typeface="Futura Medium" pitchFamily="34" charset="0"/>
              </a:rPr>
              <a:t>Meia Maratona – </a:t>
            </a:r>
            <a:r>
              <a:rPr lang="pt-BR" sz="2400" dirty="0" err="1" smtClean="0">
                <a:latin typeface="Futura Medium" pitchFamily="34" charset="0"/>
              </a:rPr>
              <a:t>Rxs</a:t>
            </a:r>
            <a:r>
              <a:rPr lang="pt-BR" sz="2400" dirty="0" smtClean="0">
                <a:latin typeface="Futura Medium" pitchFamily="34" charset="0"/>
              </a:rPr>
              <a:t> </a:t>
            </a:r>
            <a:r>
              <a:rPr lang="pt-BR" sz="2400" dirty="0" err="1" smtClean="0">
                <a:latin typeface="Futura Medium" pitchFamily="34" charset="0"/>
              </a:rPr>
              <a:t>Caesar</a:t>
            </a:r>
            <a:r>
              <a:rPr lang="pt-BR" sz="2400" dirty="0" smtClean="0">
                <a:latin typeface="Futura Medium" pitchFamily="34" charset="0"/>
              </a:rPr>
              <a:t> Park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37882" y="995656"/>
            <a:ext cx="8229600" cy="36059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pt-BR" smtClean="0"/>
          </a:p>
          <a:p>
            <a:endParaRPr lang="pt-BR" dirty="0"/>
          </a:p>
        </p:txBody>
      </p:sp>
      <p:grpSp>
        <p:nvGrpSpPr>
          <p:cNvPr id="4" name="Grupo 3"/>
          <p:cNvGrpSpPr/>
          <p:nvPr/>
        </p:nvGrpSpPr>
        <p:grpSpPr>
          <a:xfrm>
            <a:off x="346893" y="900941"/>
            <a:ext cx="997218" cy="1076168"/>
            <a:chOff x="346893" y="1387873"/>
            <a:chExt cx="1329180" cy="1221793"/>
          </a:xfrm>
        </p:grpSpPr>
        <p:grpSp>
          <p:nvGrpSpPr>
            <p:cNvPr id="5" name="Grupo 26"/>
            <p:cNvGrpSpPr/>
            <p:nvPr/>
          </p:nvGrpSpPr>
          <p:grpSpPr>
            <a:xfrm>
              <a:off x="522235" y="1387873"/>
              <a:ext cx="1120671" cy="597944"/>
              <a:chOff x="862033" y="5085184"/>
              <a:chExt cx="1380189" cy="809625"/>
            </a:xfrm>
          </p:grpSpPr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62033" y="5085184"/>
                <a:ext cx="276225" cy="809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230021" y="5085184"/>
                <a:ext cx="276225" cy="809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598009" y="5085184"/>
                <a:ext cx="276225" cy="809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965997" y="5085184"/>
                <a:ext cx="276225" cy="809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6" name="Grupo 56"/>
            <p:cNvGrpSpPr/>
            <p:nvPr/>
          </p:nvGrpSpPr>
          <p:grpSpPr>
            <a:xfrm flipV="1">
              <a:off x="595434" y="1987733"/>
              <a:ext cx="912104" cy="270000"/>
              <a:chOff x="971600" y="4545124"/>
              <a:chExt cx="1166529" cy="504056"/>
            </a:xfrm>
          </p:grpSpPr>
          <p:cxnSp>
            <p:nvCxnSpPr>
              <p:cNvPr id="8" name="Conector de seta reta 7"/>
              <p:cNvCxnSpPr/>
              <p:nvPr/>
            </p:nvCxnSpPr>
            <p:spPr>
              <a:xfrm flipV="1">
                <a:off x="971600" y="4545124"/>
                <a:ext cx="0" cy="5040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/>
              <p:cNvCxnSpPr/>
              <p:nvPr/>
            </p:nvCxnSpPr>
            <p:spPr>
              <a:xfrm flipV="1">
                <a:off x="1360443" y="4545124"/>
                <a:ext cx="0" cy="5040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/>
              <p:cNvCxnSpPr/>
              <p:nvPr/>
            </p:nvCxnSpPr>
            <p:spPr>
              <a:xfrm flipV="1">
                <a:off x="1749286" y="4545124"/>
                <a:ext cx="0" cy="5040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de seta reta 10"/>
              <p:cNvCxnSpPr/>
              <p:nvPr/>
            </p:nvCxnSpPr>
            <p:spPr>
              <a:xfrm flipV="1">
                <a:off x="2138129" y="4545124"/>
                <a:ext cx="0" cy="5040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6893" y="2318417"/>
              <a:ext cx="1329180" cy="291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2296" y="837154"/>
            <a:ext cx="308783" cy="593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Imagem 31" descr="RX Central Branc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89670" y="2306263"/>
            <a:ext cx="1412147" cy="433274"/>
          </a:xfrm>
          <a:prstGeom prst="rect">
            <a:avLst/>
          </a:prstGeom>
        </p:spPr>
      </p:pic>
      <p:pic>
        <p:nvPicPr>
          <p:cNvPr id="33" name="Imagem 32" descr="RX Central Branc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7048" y="2302991"/>
            <a:ext cx="1412147" cy="399116"/>
          </a:xfrm>
          <a:prstGeom prst="rect">
            <a:avLst/>
          </a:prstGeom>
        </p:spPr>
      </p:pic>
      <p:pic>
        <p:nvPicPr>
          <p:cNvPr id="35" name="Picture 2" descr="https://www.sateng.com/products/rx1290.jp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786" y="2158513"/>
            <a:ext cx="1142290" cy="6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7387" y="3476156"/>
            <a:ext cx="1673036" cy="22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6630536" y="4169024"/>
            <a:ext cx="556733" cy="699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0" name="Conector reto 39"/>
          <p:cNvCxnSpPr/>
          <p:nvPr/>
        </p:nvCxnSpPr>
        <p:spPr>
          <a:xfrm rot="16200000" flipH="1">
            <a:off x="7874176" y="2351548"/>
            <a:ext cx="1262588" cy="18016"/>
          </a:xfrm>
          <a:prstGeom prst="line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m 40" descr="patropi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flipH="1">
            <a:off x="8386597" y="1010016"/>
            <a:ext cx="219729" cy="645698"/>
          </a:xfrm>
          <a:prstGeom prst="rect">
            <a:avLst/>
          </a:prstGeom>
        </p:spPr>
      </p:pic>
      <p:cxnSp>
        <p:nvCxnSpPr>
          <p:cNvPr id="42" name="Conector reto 41"/>
          <p:cNvCxnSpPr/>
          <p:nvPr/>
        </p:nvCxnSpPr>
        <p:spPr>
          <a:xfrm>
            <a:off x="1418620" y="3056671"/>
            <a:ext cx="46646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Conector de seta reta 42"/>
          <p:cNvCxnSpPr/>
          <p:nvPr/>
        </p:nvCxnSpPr>
        <p:spPr>
          <a:xfrm flipH="1">
            <a:off x="1418619" y="3056671"/>
            <a:ext cx="1" cy="4114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>
            <a:endCxn id="37" idx="0"/>
          </p:cNvCxnSpPr>
          <p:nvPr/>
        </p:nvCxnSpPr>
        <p:spPr>
          <a:xfrm>
            <a:off x="4793060" y="3071687"/>
            <a:ext cx="0" cy="397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3355655" y="2765145"/>
            <a:ext cx="0" cy="29152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1880006" y="2951171"/>
            <a:ext cx="2599737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/>
          <p:nvPr/>
        </p:nvCxnSpPr>
        <p:spPr>
          <a:xfrm>
            <a:off x="1880006" y="2951171"/>
            <a:ext cx="0" cy="524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Conector de seta reta 47"/>
          <p:cNvCxnSpPr/>
          <p:nvPr/>
        </p:nvCxnSpPr>
        <p:spPr>
          <a:xfrm>
            <a:off x="4479743" y="2951171"/>
            <a:ext cx="0" cy="517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9" name="Conector reto 48"/>
          <p:cNvCxnSpPr>
            <a:stCxn id="33" idx="1"/>
          </p:cNvCxnSpPr>
          <p:nvPr/>
        </p:nvCxnSpPr>
        <p:spPr>
          <a:xfrm flipH="1">
            <a:off x="4353086" y="2502549"/>
            <a:ext cx="323962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4362126" y="2502549"/>
            <a:ext cx="0" cy="44862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>
            <a:endCxn id="35" idx="1"/>
          </p:cNvCxnSpPr>
          <p:nvPr/>
        </p:nvCxnSpPr>
        <p:spPr>
          <a:xfrm>
            <a:off x="6083272" y="2496187"/>
            <a:ext cx="1625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>
            <a:off x="4800237" y="3628339"/>
            <a:ext cx="0" cy="1275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/>
          <p:cNvCxnSpPr/>
          <p:nvPr/>
        </p:nvCxnSpPr>
        <p:spPr>
          <a:xfrm>
            <a:off x="4800237" y="3755853"/>
            <a:ext cx="178798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>
          <a:xfrm>
            <a:off x="1507538" y="3692096"/>
            <a:ext cx="0" cy="9384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1507538" y="4630522"/>
            <a:ext cx="51044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/>
          <p:cNvCxnSpPr/>
          <p:nvPr/>
        </p:nvCxnSpPr>
        <p:spPr>
          <a:xfrm>
            <a:off x="7819949" y="738835"/>
            <a:ext cx="43891" cy="4052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o 26"/>
          <p:cNvGrpSpPr/>
          <p:nvPr/>
        </p:nvGrpSpPr>
        <p:grpSpPr>
          <a:xfrm>
            <a:off x="1669830" y="889532"/>
            <a:ext cx="840784" cy="526675"/>
            <a:chOff x="862033" y="5085184"/>
            <a:chExt cx="1380189" cy="809625"/>
          </a:xfrm>
        </p:grpSpPr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62033" y="5085184"/>
              <a:ext cx="276225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30021" y="5085184"/>
              <a:ext cx="276225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98009" y="5085184"/>
              <a:ext cx="276225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65997" y="5085184"/>
              <a:ext cx="276225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0" name="Grupo 56"/>
          <p:cNvGrpSpPr/>
          <p:nvPr/>
        </p:nvGrpSpPr>
        <p:grpSpPr>
          <a:xfrm flipV="1">
            <a:off x="1724748" y="1417895"/>
            <a:ext cx="684307" cy="237819"/>
            <a:chOff x="971600" y="4545124"/>
            <a:chExt cx="1166529" cy="504056"/>
          </a:xfrm>
        </p:grpSpPr>
        <p:cxnSp>
          <p:nvCxnSpPr>
            <p:cNvPr id="62" name="Conector de seta reta 61"/>
            <p:cNvCxnSpPr/>
            <p:nvPr/>
          </p:nvCxnSpPr>
          <p:spPr>
            <a:xfrm flipV="1">
              <a:off x="971600" y="4545124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/>
            <p:cNvCxnSpPr/>
            <p:nvPr/>
          </p:nvCxnSpPr>
          <p:spPr>
            <a:xfrm flipV="1">
              <a:off x="1360443" y="4545124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/>
            <p:cNvCxnSpPr/>
            <p:nvPr/>
          </p:nvCxnSpPr>
          <p:spPr>
            <a:xfrm flipV="1">
              <a:off x="1749286" y="4545124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/>
            <p:cNvCxnSpPr/>
            <p:nvPr/>
          </p:nvCxnSpPr>
          <p:spPr>
            <a:xfrm flipV="1">
              <a:off x="2138129" y="4545124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8280" y="1709165"/>
            <a:ext cx="997218" cy="256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1" name="Conector reto 70"/>
          <p:cNvCxnSpPr/>
          <p:nvPr/>
        </p:nvCxnSpPr>
        <p:spPr>
          <a:xfrm flipV="1">
            <a:off x="2118172" y="2008753"/>
            <a:ext cx="0" cy="657865"/>
          </a:xfrm>
          <a:prstGeom prst="line">
            <a:avLst/>
          </a:prstGeom>
          <a:ln>
            <a:solidFill>
              <a:srgbClr val="F79A16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68514" y="1968572"/>
            <a:ext cx="586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OBVAN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3689285" y="2669430"/>
            <a:ext cx="638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MOTO 1</a:t>
            </a:r>
            <a:endParaRPr lang="pt-BR" sz="1000" dirty="0"/>
          </a:p>
        </p:txBody>
      </p:sp>
      <p:sp>
        <p:nvSpPr>
          <p:cNvPr id="75" name="CaixaDeTexto 74"/>
          <p:cNvSpPr txBox="1"/>
          <p:nvPr/>
        </p:nvSpPr>
        <p:spPr>
          <a:xfrm>
            <a:off x="5558031" y="2655962"/>
            <a:ext cx="638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MOTO 2</a:t>
            </a:r>
            <a:endParaRPr lang="pt-BR" sz="1000" dirty="0"/>
          </a:p>
        </p:txBody>
      </p:sp>
      <p:sp>
        <p:nvSpPr>
          <p:cNvPr id="76" name="CaixaDeTexto 75"/>
          <p:cNvSpPr txBox="1"/>
          <p:nvPr/>
        </p:nvSpPr>
        <p:spPr>
          <a:xfrm>
            <a:off x="6503213" y="4860703"/>
            <a:ext cx="1185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STRATA 02 RJ</a:t>
            </a:r>
            <a:endParaRPr lang="pt-BR" sz="1000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6503213" y="3977930"/>
            <a:ext cx="1185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STRATA SP</a:t>
            </a:r>
            <a:endParaRPr lang="pt-BR" sz="1000" dirty="0"/>
          </a:p>
        </p:txBody>
      </p:sp>
      <p:cxnSp>
        <p:nvCxnSpPr>
          <p:cNvPr id="79" name="Conector reto 78"/>
          <p:cNvCxnSpPr/>
          <p:nvPr/>
        </p:nvCxnSpPr>
        <p:spPr>
          <a:xfrm flipH="1">
            <a:off x="1235091" y="2666620"/>
            <a:ext cx="888984" cy="0"/>
          </a:xfrm>
          <a:prstGeom prst="line">
            <a:avLst/>
          </a:prstGeom>
          <a:ln>
            <a:solidFill>
              <a:srgbClr val="F79A16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0" name="Conector reto 79"/>
          <p:cNvCxnSpPr/>
          <p:nvPr/>
        </p:nvCxnSpPr>
        <p:spPr>
          <a:xfrm>
            <a:off x="1235091" y="3211372"/>
            <a:ext cx="3075030" cy="0"/>
          </a:xfrm>
          <a:prstGeom prst="line">
            <a:avLst/>
          </a:prstGeom>
          <a:ln>
            <a:solidFill>
              <a:srgbClr val="F79A16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1" name="Conector de seta reta 80"/>
          <p:cNvCxnSpPr/>
          <p:nvPr/>
        </p:nvCxnSpPr>
        <p:spPr>
          <a:xfrm>
            <a:off x="4310121" y="3211372"/>
            <a:ext cx="0" cy="257447"/>
          </a:xfrm>
          <a:prstGeom prst="straightConnector1">
            <a:avLst/>
          </a:prstGeom>
          <a:ln>
            <a:solidFill>
              <a:srgbClr val="F79A16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/>
          <p:nvPr/>
        </p:nvCxnSpPr>
        <p:spPr>
          <a:xfrm>
            <a:off x="1235091" y="3211372"/>
            <a:ext cx="0" cy="2450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3" name="Conector reto 82"/>
          <p:cNvCxnSpPr/>
          <p:nvPr/>
        </p:nvCxnSpPr>
        <p:spPr>
          <a:xfrm>
            <a:off x="1235091" y="2669430"/>
            <a:ext cx="0" cy="541942"/>
          </a:xfrm>
          <a:prstGeom prst="line">
            <a:avLst/>
          </a:prstGeom>
          <a:ln>
            <a:solidFill>
              <a:srgbClr val="F79A16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0" name="Picture 2" descr="http://www.brltest.com/images/models/8560Asmall.jpg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341" y="2991850"/>
            <a:ext cx="1150056" cy="11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upo 26"/>
          <p:cNvGrpSpPr/>
          <p:nvPr/>
        </p:nvGrpSpPr>
        <p:grpSpPr>
          <a:xfrm>
            <a:off x="3521014" y="889532"/>
            <a:ext cx="840784" cy="526675"/>
            <a:chOff x="862033" y="5085184"/>
            <a:chExt cx="1380189" cy="809625"/>
          </a:xfrm>
        </p:grpSpPr>
        <p:pic>
          <p:nvPicPr>
            <p:cNvPr id="9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62033" y="5085184"/>
              <a:ext cx="276225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30021" y="5085184"/>
              <a:ext cx="276225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98009" y="5085184"/>
              <a:ext cx="276225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65997" y="5085184"/>
              <a:ext cx="276225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97" name="Conector de seta reta 96"/>
          <p:cNvCxnSpPr/>
          <p:nvPr/>
        </p:nvCxnSpPr>
        <p:spPr>
          <a:xfrm>
            <a:off x="3575932" y="1417895"/>
            <a:ext cx="0" cy="237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/>
          <p:nvPr/>
        </p:nvCxnSpPr>
        <p:spPr>
          <a:xfrm>
            <a:off x="3804034" y="1417895"/>
            <a:ext cx="0" cy="237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/>
          <p:nvPr/>
        </p:nvCxnSpPr>
        <p:spPr>
          <a:xfrm>
            <a:off x="4032137" y="1417895"/>
            <a:ext cx="0" cy="237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/>
          <p:nvPr/>
        </p:nvCxnSpPr>
        <p:spPr>
          <a:xfrm>
            <a:off x="4260239" y="1417895"/>
            <a:ext cx="0" cy="237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/>
          <p:nvPr/>
        </p:nvCxnSpPr>
        <p:spPr>
          <a:xfrm>
            <a:off x="4597762" y="1417895"/>
            <a:ext cx="0" cy="237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/>
          <p:nvPr/>
        </p:nvCxnSpPr>
        <p:spPr>
          <a:xfrm>
            <a:off x="4989534" y="1417895"/>
            <a:ext cx="0" cy="237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97543" y="837154"/>
            <a:ext cx="308783" cy="593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" name="Picture 5" descr="C:\Users\cleberv\Desktop\Imagem1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463357" y="1676380"/>
            <a:ext cx="1685764" cy="303948"/>
          </a:xfrm>
          <a:prstGeom prst="rect">
            <a:avLst/>
          </a:prstGeom>
          <a:noFill/>
        </p:spPr>
      </p:pic>
      <p:sp>
        <p:nvSpPr>
          <p:cNvPr id="109" name="CaixaDeTexto 108"/>
          <p:cNvSpPr txBox="1"/>
          <p:nvPr/>
        </p:nvSpPr>
        <p:spPr>
          <a:xfrm>
            <a:off x="745248" y="2171796"/>
            <a:ext cx="10903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i="1" dirty="0" smtClean="0"/>
              <a:t>Packet Diversity</a:t>
            </a:r>
          </a:p>
        </p:txBody>
      </p:sp>
      <p:cxnSp>
        <p:nvCxnSpPr>
          <p:cNvPr id="115" name="Conector de seta reta 114"/>
          <p:cNvCxnSpPr/>
          <p:nvPr/>
        </p:nvCxnSpPr>
        <p:spPr>
          <a:xfrm flipV="1">
            <a:off x="1734289" y="1965700"/>
            <a:ext cx="0" cy="2450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 flipH="1">
            <a:off x="849321" y="2210727"/>
            <a:ext cx="888984" cy="0"/>
          </a:xfrm>
          <a:prstGeom prst="line">
            <a:avLst/>
          </a:prstGeom>
          <a:ln>
            <a:solidFill>
              <a:srgbClr val="F79A16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 flipV="1">
            <a:off x="861807" y="2008754"/>
            <a:ext cx="0" cy="201973"/>
          </a:xfrm>
          <a:prstGeom prst="line">
            <a:avLst/>
          </a:prstGeom>
          <a:ln>
            <a:solidFill>
              <a:srgbClr val="F79A16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9" name="Picture 2" descr="https://www.sateng.com/products/rx1290.jp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445" y="2694047"/>
            <a:ext cx="1142290" cy="6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0" name="Conector de seta reta 119"/>
          <p:cNvCxnSpPr/>
          <p:nvPr/>
        </p:nvCxnSpPr>
        <p:spPr>
          <a:xfrm>
            <a:off x="6083272" y="3054695"/>
            <a:ext cx="14199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6622830" y="3278748"/>
            <a:ext cx="572143" cy="699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2" name="Conector de seta reta 121"/>
          <p:cNvCxnSpPr/>
          <p:nvPr/>
        </p:nvCxnSpPr>
        <p:spPr>
          <a:xfrm>
            <a:off x="3851920" y="1977109"/>
            <a:ext cx="0" cy="3258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de seta reta 123"/>
          <p:cNvCxnSpPr/>
          <p:nvPr/>
        </p:nvCxnSpPr>
        <p:spPr>
          <a:xfrm>
            <a:off x="4897543" y="1977109"/>
            <a:ext cx="0" cy="3258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3745185" y="2008753"/>
            <a:ext cx="224171" cy="1630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4773752" y="2008753"/>
            <a:ext cx="224171" cy="1630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aixaDeTexto 127"/>
          <p:cNvSpPr txBox="1"/>
          <p:nvPr/>
        </p:nvSpPr>
        <p:spPr>
          <a:xfrm>
            <a:off x="4859688" y="1951671"/>
            <a:ext cx="6384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x6</a:t>
            </a:r>
            <a:endParaRPr lang="pt-BR" sz="900" dirty="0"/>
          </a:p>
        </p:txBody>
      </p:sp>
      <p:sp>
        <p:nvSpPr>
          <p:cNvPr id="129" name="CaixaDeTexto 128"/>
          <p:cNvSpPr txBox="1"/>
          <p:nvPr/>
        </p:nvSpPr>
        <p:spPr>
          <a:xfrm>
            <a:off x="3824640" y="1951671"/>
            <a:ext cx="6384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x6</a:t>
            </a:r>
            <a:endParaRPr lang="pt-BR" sz="900" dirty="0"/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54607" y="3468819"/>
            <a:ext cx="1676906" cy="210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67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225" y="3382996"/>
            <a:ext cx="1964860" cy="561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048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pt-BR" sz="2800" dirty="0" smtClean="0">
                <a:latin typeface="Futura Medium" pitchFamily="34" charset="0"/>
              </a:rPr>
              <a:t>Meia Maratona – </a:t>
            </a:r>
            <a:r>
              <a:rPr lang="pt-BR" sz="2400" dirty="0" err="1" smtClean="0">
                <a:latin typeface="Futura Medium" pitchFamily="34" charset="0"/>
              </a:rPr>
              <a:t>Rxs</a:t>
            </a:r>
            <a:r>
              <a:rPr lang="pt-BR" sz="2400" dirty="0" smtClean="0">
                <a:latin typeface="Futura Medium" pitchFamily="34" charset="0"/>
              </a:rPr>
              <a:t> Pão de Açúcar</a:t>
            </a:r>
            <a:endParaRPr lang="pt-BR" sz="2400" dirty="0">
              <a:latin typeface="Futura Medium" charset="0"/>
            </a:endParaRPr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37882" y="995656"/>
            <a:ext cx="8229600" cy="36059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pt-BR" smtClean="0"/>
          </a:p>
          <a:p>
            <a:endParaRPr lang="pt-BR" dirty="0"/>
          </a:p>
        </p:txBody>
      </p:sp>
      <p:grpSp>
        <p:nvGrpSpPr>
          <p:cNvPr id="4" name="Grupo 3"/>
          <p:cNvGrpSpPr/>
          <p:nvPr/>
        </p:nvGrpSpPr>
        <p:grpSpPr>
          <a:xfrm>
            <a:off x="346893" y="900941"/>
            <a:ext cx="997218" cy="1076168"/>
            <a:chOff x="346893" y="1387873"/>
            <a:chExt cx="1329180" cy="1221793"/>
          </a:xfrm>
        </p:grpSpPr>
        <p:grpSp>
          <p:nvGrpSpPr>
            <p:cNvPr id="5" name="Grupo 26"/>
            <p:cNvGrpSpPr/>
            <p:nvPr/>
          </p:nvGrpSpPr>
          <p:grpSpPr>
            <a:xfrm>
              <a:off x="522235" y="1387873"/>
              <a:ext cx="1120671" cy="597944"/>
              <a:chOff x="862033" y="5085184"/>
              <a:chExt cx="1380189" cy="809625"/>
            </a:xfrm>
          </p:grpSpPr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62033" y="5085184"/>
                <a:ext cx="276225" cy="809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230021" y="5085184"/>
                <a:ext cx="276225" cy="809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598009" y="5085184"/>
                <a:ext cx="276225" cy="809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965997" y="5085184"/>
                <a:ext cx="276225" cy="809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6" name="Grupo 56"/>
            <p:cNvGrpSpPr/>
            <p:nvPr/>
          </p:nvGrpSpPr>
          <p:grpSpPr>
            <a:xfrm flipV="1">
              <a:off x="595434" y="1987733"/>
              <a:ext cx="912104" cy="270000"/>
              <a:chOff x="971600" y="4545124"/>
              <a:chExt cx="1166529" cy="504056"/>
            </a:xfrm>
          </p:grpSpPr>
          <p:cxnSp>
            <p:nvCxnSpPr>
              <p:cNvPr id="8" name="Conector de seta reta 7"/>
              <p:cNvCxnSpPr/>
              <p:nvPr/>
            </p:nvCxnSpPr>
            <p:spPr>
              <a:xfrm flipV="1">
                <a:off x="971600" y="4545124"/>
                <a:ext cx="0" cy="5040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/>
              <p:cNvCxnSpPr/>
              <p:nvPr/>
            </p:nvCxnSpPr>
            <p:spPr>
              <a:xfrm flipV="1">
                <a:off x="1360443" y="4545124"/>
                <a:ext cx="0" cy="5040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/>
              <p:cNvCxnSpPr/>
              <p:nvPr/>
            </p:nvCxnSpPr>
            <p:spPr>
              <a:xfrm flipV="1">
                <a:off x="1749286" y="4545124"/>
                <a:ext cx="0" cy="5040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de seta reta 10"/>
              <p:cNvCxnSpPr/>
              <p:nvPr/>
            </p:nvCxnSpPr>
            <p:spPr>
              <a:xfrm flipV="1">
                <a:off x="2138129" y="4545124"/>
                <a:ext cx="0" cy="5040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6893" y="2318417"/>
              <a:ext cx="1329180" cy="291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12296" y="837154"/>
            <a:ext cx="308783" cy="593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Imagem 31" descr="RX Central Branc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89670" y="2306263"/>
            <a:ext cx="1412147" cy="433274"/>
          </a:xfrm>
          <a:prstGeom prst="rect">
            <a:avLst/>
          </a:prstGeom>
        </p:spPr>
      </p:pic>
      <p:pic>
        <p:nvPicPr>
          <p:cNvPr id="33" name="Imagem 32" descr="RX Central Branc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7048" y="2302991"/>
            <a:ext cx="1412147" cy="399116"/>
          </a:xfrm>
          <a:prstGeom prst="rect">
            <a:avLst/>
          </a:prstGeom>
        </p:spPr>
      </p:pic>
      <p:pic>
        <p:nvPicPr>
          <p:cNvPr id="35" name="Picture 2" descr="https://www.sateng.com/products/rx1290.jp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786" y="2158513"/>
            <a:ext cx="1142290" cy="6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7387" y="3476156"/>
            <a:ext cx="1673036" cy="22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6630536" y="4169024"/>
            <a:ext cx="556733" cy="699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0" name="Conector reto 39"/>
          <p:cNvCxnSpPr/>
          <p:nvPr/>
        </p:nvCxnSpPr>
        <p:spPr>
          <a:xfrm rot="16200000" flipH="1">
            <a:off x="7874176" y="2351548"/>
            <a:ext cx="1262588" cy="18016"/>
          </a:xfrm>
          <a:prstGeom prst="line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m 40" descr="patropi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flipH="1">
            <a:off x="8386597" y="1010016"/>
            <a:ext cx="219729" cy="645698"/>
          </a:xfrm>
          <a:prstGeom prst="rect">
            <a:avLst/>
          </a:prstGeom>
        </p:spPr>
      </p:pic>
      <p:cxnSp>
        <p:nvCxnSpPr>
          <p:cNvPr id="42" name="Conector reto 41"/>
          <p:cNvCxnSpPr/>
          <p:nvPr/>
        </p:nvCxnSpPr>
        <p:spPr>
          <a:xfrm>
            <a:off x="1418620" y="3056671"/>
            <a:ext cx="46646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Conector de seta reta 42"/>
          <p:cNvCxnSpPr/>
          <p:nvPr/>
        </p:nvCxnSpPr>
        <p:spPr>
          <a:xfrm flipH="1">
            <a:off x="1418619" y="3056671"/>
            <a:ext cx="1" cy="4114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/>
          <p:nvPr/>
        </p:nvCxnSpPr>
        <p:spPr>
          <a:xfrm flipH="1">
            <a:off x="4793060" y="3056671"/>
            <a:ext cx="14355" cy="412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3355655" y="2765145"/>
            <a:ext cx="0" cy="29152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1880006" y="2951171"/>
            <a:ext cx="2599737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/>
          <p:nvPr/>
        </p:nvCxnSpPr>
        <p:spPr>
          <a:xfrm>
            <a:off x="1880006" y="2951171"/>
            <a:ext cx="0" cy="505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Conector de seta reta 47"/>
          <p:cNvCxnSpPr/>
          <p:nvPr/>
        </p:nvCxnSpPr>
        <p:spPr>
          <a:xfrm>
            <a:off x="4479743" y="2951171"/>
            <a:ext cx="0" cy="517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9" name="Conector reto 48"/>
          <p:cNvCxnSpPr>
            <a:stCxn id="33" idx="1"/>
          </p:cNvCxnSpPr>
          <p:nvPr/>
        </p:nvCxnSpPr>
        <p:spPr>
          <a:xfrm flipH="1">
            <a:off x="4353086" y="2502549"/>
            <a:ext cx="323962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4362126" y="2502549"/>
            <a:ext cx="0" cy="44862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>
            <a:endCxn id="35" idx="1"/>
          </p:cNvCxnSpPr>
          <p:nvPr/>
        </p:nvCxnSpPr>
        <p:spPr>
          <a:xfrm>
            <a:off x="6083272" y="2496187"/>
            <a:ext cx="1625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>
          <a:xfrm>
            <a:off x="1507538" y="3692096"/>
            <a:ext cx="0" cy="9384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1507538" y="4630522"/>
            <a:ext cx="51044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/>
          <p:cNvCxnSpPr/>
          <p:nvPr/>
        </p:nvCxnSpPr>
        <p:spPr>
          <a:xfrm>
            <a:off x="7819949" y="738835"/>
            <a:ext cx="43891" cy="4052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o 26"/>
          <p:cNvGrpSpPr/>
          <p:nvPr/>
        </p:nvGrpSpPr>
        <p:grpSpPr>
          <a:xfrm>
            <a:off x="1669830" y="889532"/>
            <a:ext cx="840784" cy="526675"/>
            <a:chOff x="862033" y="5085184"/>
            <a:chExt cx="1380189" cy="809625"/>
          </a:xfrm>
        </p:grpSpPr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62033" y="5085184"/>
              <a:ext cx="276225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30021" y="5085184"/>
              <a:ext cx="276225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98009" y="5085184"/>
              <a:ext cx="276225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65997" y="5085184"/>
              <a:ext cx="276225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0" name="Grupo 56"/>
          <p:cNvGrpSpPr/>
          <p:nvPr/>
        </p:nvGrpSpPr>
        <p:grpSpPr>
          <a:xfrm flipV="1">
            <a:off x="1724748" y="1417895"/>
            <a:ext cx="684307" cy="237819"/>
            <a:chOff x="971600" y="4545124"/>
            <a:chExt cx="1166529" cy="504056"/>
          </a:xfrm>
        </p:grpSpPr>
        <p:cxnSp>
          <p:nvCxnSpPr>
            <p:cNvPr id="62" name="Conector de seta reta 61"/>
            <p:cNvCxnSpPr/>
            <p:nvPr/>
          </p:nvCxnSpPr>
          <p:spPr>
            <a:xfrm flipV="1">
              <a:off x="971600" y="4545124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/>
            <p:cNvCxnSpPr/>
            <p:nvPr/>
          </p:nvCxnSpPr>
          <p:spPr>
            <a:xfrm flipV="1">
              <a:off x="1360443" y="4545124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/>
            <p:cNvCxnSpPr/>
            <p:nvPr/>
          </p:nvCxnSpPr>
          <p:spPr>
            <a:xfrm flipV="1">
              <a:off x="1749286" y="4545124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/>
            <p:cNvCxnSpPr/>
            <p:nvPr/>
          </p:nvCxnSpPr>
          <p:spPr>
            <a:xfrm flipV="1">
              <a:off x="2138129" y="4545124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8280" y="1709165"/>
            <a:ext cx="997218" cy="256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1" name="Conector reto 70"/>
          <p:cNvCxnSpPr/>
          <p:nvPr/>
        </p:nvCxnSpPr>
        <p:spPr>
          <a:xfrm flipV="1">
            <a:off x="2118172" y="2008753"/>
            <a:ext cx="0" cy="657865"/>
          </a:xfrm>
          <a:prstGeom prst="line">
            <a:avLst/>
          </a:prstGeom>
          <a:ln>
            <a:solidFill>
              <a:srgbClr val="F79A16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68514" y="1968572"/>
            <a:ext cx="586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OBVAN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3689285" y="2669430"/>
            <a:ext cx="638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MOTO 1</a:t>
            </a:r>
            <a:endParaRPr lang="pt-BR" sz="1000" dirty="0"/>
          </a:p>
        </p:txBody>
      </p:sp>
      <p:sp>
        <p:nvSpPr>
          <p:cNvPr id="75" name="CaixaDeTexto 74"/>
          <p:cNvSpPr txBox="1"/>
          <p:nvPr/>
        </p:nvSpPr>
        <p:spPr>
          <a:xfrm>
            <a:off x="5558031" y="2655962"/>
            <a:ext cx="638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MOTO 2</a:t>
            </a:r>
            <a:endParaRPr lang="pt-BR" sz="1000" dirty="0"/>
          </a:p>
        </p:txBody>
      </p:sp>
      <p:sp>
        <p:nvSpPr>
          <p:cNvPr id="76" name="CaixaDeTexto 75"/>
          <p:cNvSpPr txBox="1"/>
          <p:nvPr/>
        </p:nvSpPr>
        <p:spPr>
          <a:xfrm>
            <a:off x="6503213" y="4860703"/>
            <a:ext cx="1185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STRATA 01 RJ</a:t>
            </a:r>
            <a:endParaRPr lang="pt-BR" sz="1000" dirty="0"/>
          </a:p>
        </p:txBody>
      </p:sp>
      <p:cxnSp>
        <p:nvCxnSpPr>
          <p:cNvPr id="79" name="Conector reto 78"/>
          <p:cNvCxnSpPr/>
          <p:nvPr/>
        </p:nvCxnSpPr>
        <p:spPr>
          <a:xfrm flipH="1">
            <a:off x="1235091" y="2666620"/>
            <a:ext cx="888984" cy="0"/>
          </a:xfrm>
          <a:prstGeom prst="line">
            <a:avLst/>
          </a:prstGeom>
          <a:ln>
            <a:solidFill>
              <a:srgbClr val="F79A16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0" name="Conector reto 79"/>
          <p:cNvCxnSpPr/>
          <p:nvPr/>
        </p:nvCxnSpPr>
        <p:spPr>
          <a:xfrm>
            <a:off x="1235091" y="3211372"/>
            <a:ext cx="3075030" cy="0"/>
          </a:xfrm>
          <a:prstGeom prst="line">
            <a:avLst/>
          </a:prstGeom>
          <a:ln>
            <a:solidFill>
              <a:srgbClr val="F79A16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1" name="Conector de seta reta 80"/>
          <p:cNvCxnSpPr/>
          <p:nvPr/>
        </p:nvCxnSpPr>
        <p:spPr>
          <a:xfrm>
            <a:off x="4310121" y="3211372"/>
            <a:ext cx="0" cy="257447"/>
          </a:xfrm>
          <a:prstGeom prst="straightConnector1">
            <a:avLst/>
          </a:prstGeom>
          <a:ln>
            <a:solidFill>
              <a:srgbClr val="F79A16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/>
          <p:nvPr/>
        </p:nvCxnSpPr>
        <p:spPr>
          <a:xfrm>
            <a:off x="1235091" y="3211372"/>
            <a:ext cx="0" cy="2450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3" name="Conector reto 82"/>
          <p:cNvCxnSpPr/>
          <p:nvPr/>
        </p:nvCxnSpPr>
        <p:spPr>
          <a:xfrm>
            <a:off x="1235091" y="2669430"/>
            <a:ext cx="0" cy="541942"/>
          </a:xfrm>
          <a:prstGeom prst="line">
            <a:avLst/>
          </a:prstGeom>
          <a:ln>
            <a:solidFill>
              <a:srgbClr val="F79A16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91" name="Grupo 26"/>
          <p:cNvGrpSpPr/>
          <p:nvPr/>
        </p:nvGrpSpPr>
        <p:grpSpPr>
          <a:xfrm>
            <a:off x="3521014" y="889532"/>
            <a:ext cx="840784" cy="526675"/>
            <a:chOff x="862033" y="5085184"/>
            <a:chExt cx="1380189" cy="809625"/>
          </a:xfrm>
        </p:grpSpPr>
        <p:pic>
          <p:nvPicPr>
            <p:cNvPr id="9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62033" y="5085184"/>
              <a:ext cx="276225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30021" y="5085184"/>
              <a:ext cx="276225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98009" y="5085184"/>
              <a:ext cx="276225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65997" y="5085184"/>
              <a:ext cx="276225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97" name="Conector de seta reta 96"/>
          <p:cNvCxnSpPr/>
          <p:nvPr/>
        </p:nvCxnSpPr>
        <p:spPr>
          <a:xfrm>
            <a:off x="3575932" y="1417895"/>
            <a:ext cx="0" cy="237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/>
          <p:nvPr/>
        </p:nvCxnSpPr>
        <p:spPr>
          <a:xfrm>
            <a:off x="3804034" y="1417895"/>
            <a:ext cx="0" cy="237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/>
          <p:nvPr/>
        </p:nvCxnSpPr>
        <p:spPr>
          <a:xfrm>
            <a:off x="4032137" y="1417895"/>
            <a:ext cx="0" cy="237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/>
          <p:nvPr/>
        </p:nvCxnSpPr>
        <p:spPr>
          <a:xfrm>
            <a:off x="4260239" y="1417895"/>
            <a:ext cx="0" cy="237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/>
          <p:nvPr/>
        </p:nvCxnSpPr>
        <p:spPr>
          <a:xfrm>
            <a:off x="4597762" y="1417895"/>
            <a:ext cx="0" cy="237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/>
          <p:nvPr/>
        </p:nvCxnSpPr>
        <p:spPr>
          <a:xfrm>
            <a:off x="4989534" y="1417895"/>
            <a:ext cx="0" cy="237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7543" y="837154"/>
            <a:ext cx="308783" cy="593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" name="Picture 5" descr="C:\Users\cleberv\Desktop\Imagem1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463357" y="1676380"/>
            <a:ext cx="1685764" cy="303948"/>
          </a:xfrm>
          <a:prstGeom prst="rect">
            <a:avLst/>
          </a:prstGeom>
          <a:noFill/>
        </p:spPr>
      </p:pic>
      <p:sp>
        <p:nvSpPr>
          <p:cNvPr id="109" name="CaixaDeTexto 108"/>
          <p:cNvSpPr txBox="1"/>
          <p:nvPr/>
        </p:nvSpPr>
        <p:spPr>
          <a:xfrm>
            <a:off x="745248" y="2171796"/>
            <a:ext cx="10903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i="1" dirty="0" smtClean="0"/>
              <a:t>Packet Diversity</a:t>
            </a:r>
          </a:p>
        </p:txBody>
      </p:sp>
      <p:cxnSp>
        <p:nvCxnSpPr>
          <p:cNvPr id="115" name="Conector de seta reta 114"/>
          <p:cNvCxnSpPr/>
          <p:nvPr/>
        </p:nvCxnSpPr>
        <p:spPr>
          <a:xfrm flipV="1">
            <a:off x="1734289" y="1965700"/>
            <a:ext cx="0" cy="2450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 flipH="1">
            <a:off x="849321" y="2210727"/>
            <a:ext cx="888984" cy="0"/>
          </a:xfrm>
          <a:prstGeom prst="line">
            <a:avLst/>
          </a:prstGeom>
          <a:ln>
            <a:solidFill>
              <a:srgbClr val="F79A16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 flipV="1">
            <a:off x="861807" y="2008754"/>
            <a:ext cx="0" cy="201973"/>
          </a:xfrm>
          <a:prstGeom prst="line">
            <a:avLst/>
          </a:prstGeom>
          <a:ln>
            <a:solidFill>
              <a:srgbClr val="F79A16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9" name="Picture 2" descr="https://www.sateng.com/products/rx1290.jp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445" y="2694047"/>
            <a:ext cx="1142290" cy="6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0" name="Conector de seta reta 119"/>
          <p:cNvCxnSpPr/>
          <p:nvPr/>
        </p:nvCxnSpPr>
        <p:spPr>
          <a:xfrm>
            <a:off x="6083272" y="3054695"/>
            <a:ext cx="14199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2" name="Conector de seta reta 121"/>
          <p:cNvCxnSpPr/>
          <p:nvPr/>
        </p:nvCxnSpPr>
        <p:spPr>
          <a:xfrm>
            <a:off x="3851920" y="1977109"/>
            <a:ext cx="0" cy="3258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de seta reta 123"/>
          <p:cNvCxnSpPr/>
          <p:nvPr/>
        </p:nvCxnSpPr>
        <p:spPr>
          <a:xfrm>
            <a:off x="4897543" y="1977109"/>
            <a:ext cx="0" cy="3258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3745185" y="2008753"/>
            <a:ext cx="224171" cy="1630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4773752" y="2008753"/>
            <a:ext cx="224171" cy="1630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aixaDeTexto 127"/>
          <p:cNvSpPr txBox="1"/>
          <p:nvPr/>
        </p:nvSpPr>
        <p:spPr>
          <a:xfrm>
            <a:off x="4859688" y="1951671"/>
            <a:ext cx="6384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x6</a:t>
            </a:r>
            <a:endParaRPr lang="pt-BR" sz="900" dirty="0"/>
          </a:p>
        </p:txBody>
      </p:sp>
      <p:sp>
        <p:nvSpPr>
          <p:cNvPr id="129" name="CaixaDeTexto 128"/>
          <p:cNvSpPr txBox="1"/>
          <p:nvPr/>
        </p:nvSpPr>
        <p:spPr>
          <a:xfrm>
            <a:off x="3824640" y="1951671"/>
            <a:ext cx="6384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x6</a:t>
            </a:r>
            <a:endParaRPr lang="pt-BR" sz="900" dirty="0"/>
          </a:p>
        </p:txBody>
      </p:sp>
      <p:pic>
        <p:nvPicPr>
          <p:cNvPr id="89" name="Picture 2" descr="http://axiomtest.com/image/cache/data/rohde-schwarz-fsh808-500x500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138637" y="3018743"/>
            <a:ext cx="790223" cy="852851"/>
          </a:xfrm>
          <a:prstGeom prst="rect">
            <a:avLst/>
          </a:prstGeom>
          <a:noFill/>
        </p:spPr>
      </p:pic>
      <p:pic>
        <p:nvPicPr>
          <p:cNvPr id="105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416" y="3251230"/>
            <a:ext cx="701689" cy="92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6" name="Conector de seta reta 105"/>
          <p:cNvCxnSpPr>
            <a:stCxn id="96" idx="3"/>
          </p:cNvCxnSpPr>
          <p:nvPr/>
        </p:nvCxnSpPr>
        <p:spPr>
          <a:xfrm>
            <a:off x="5511085" y="3663521"/>
            <a:ext cx="9751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CaixaDeTexto 106"/>
          <p:cNvSpPr txBox="1"/>
          <p:nvPr/>
        </p:nvSpPr>
        <p:spPr>
          <a:xfrm>
            <a:off x="3593805" y="3835382"/>
            <a:ext cx="1869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/>
              <a:t>BACKHAUL ENG Pão de Açúcar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108625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Box 4"/>
          <p:cNvSpPr txBox="1">
            <a:spLocks noChangeArrowheads="1"/>
          </p:cNvSpPr>
          <p:nvPr/>
        </p:nvSpPr>
        <p:spPr bwMode="auto">
          <a:xfrm>
            <a:off x="683568" y="1211143"/>
            <a:ext cx="8064896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-285750" algn="ctr"/>
            <a:r>
              <a:rPr lang="pt-BR" sz="6000" dirty="0">
                <a:solidFill>
                  <a:srgbClr val="045BA7"/>
                </a:solidFill>
                <a:latin typeface="Futura Medium" panose="020B0500000000000000" pitchFamily="34" charset="0"/>
              </a:rPr>
              <a:t>Obrigado!</a:t>
            </a:r>
          </a:p>
          <a:p>
            <a:pPr algn="ctr"/>
            <a:endParaRPr lang="pt-BR" sz="4400" dirty="0">
              <a:latin typeface="Futura Medium" panose="020B0500000000000000" pitchFamily="34" charset="0"/>
            </a:endParaRPr>
          </a:p>
          <a:p>
            <a:pPr algn="ctr"/>
            <a:endParaRPr lang="pt-BR" sz="4400" dirty="0">
              <a:latin typeface="Futura Medium" panose="020B0500000000000000" pitchFamily="34" charset="0"/>
            </a:endParaRPr>
          </a:p>
          <a:p>
            <a:pPr indent="-285750" algn="ctr"/>
            <a:r>
              <a:rPr lang="pt-BR" sz="2800" b="1" dirty="0" smtClean="0">
                <a:solidFill>
                  <a:srgbClr val="045BA7"/>
                </a:solidFill>
                <a:latin typeface="Futura Medium" panose="020B0500000000000000" pitchFamily="34" charset="0"/>
              </a:rPr>
              <a:t>cecosme</a:t>
            </a:r>
            <a:r>
              <a:rPr lang="pt-BR" sz="2800" b="1" dirty="0" smtClean="0">
                <a:solidFill>
                  <a:srgbClr val="045BA7"/>
                </a:solidFill>
              </a:rPr>
              <a:t>@</a:t>
            </a:r>
            <a:r>
              <a:rPr lang="pt-BR" sz="2800" b="1" dirty="0" smtClean="0">
                <a:solidFill>
                  <a:srgbClr val="045BA7"/>
                </a:solidFill>
                <a:latin typeface="Futura Medium" panose="020B0500000000000000" pitchFamily="34" charset="0"/>
              </a:rPr>
              <a:t>tvglobo.com.br</a:t>
            </a:r>
          </a:p>
        </p:txBody>
      </p:sp>
    </p:spTree>
    <p:extLst>
      <p:ext uri="{BB962C8B-B14F-4D97-AF65-F5344CB8AC3E}">
        <p14:creationId xmlns:p14="http://schemas.microsoft.com/office/powerpoint/2010/main" val="37595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ENG – </a:t>
            </a:r>
            <a:r>
              <a:rPr lang="pt-BR" sz="2400" dirty="0">
                <a:latin typeface="Futura Medium" charset="0"/>
              </a:rPr>
              <a:t> A remota</a:t>
            </a:r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15566"/>
            <a:ext cx="6818385" cy="4100896"/>
          </a:xfrm>
          <a:prstGeom prst="rect">
            <a:avLst/>
          </a:prstGeom>
        </p:spPr>
      </p:pic>
      <p:pic>
        <p:nvPicPr>
          <p:cNvPr id="558082" name="Picture 2" descr="Resultado de imagem para túnel do temp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39" y="4553995"/>
            <a:ext cx="1515886" cy="44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28"/>
          <p:cNvSpPr txBox="1"/>
          <p:nvPr/>
        </p:nvSpPr>
        <p:spPr>
          <a:xfrm>
            <a:off x="2891846" y="640117"/>
            <a:ext cx="3492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/>
              <a:t>U</a:t>
            </a:r>
            <a:r>
              <a:rPr lang="pt-BR" sz="1400" dirty="0" smtClean="0"/>
              <a:t>nidade </a:t>
            </a:r>
            <a:r>
              <a:rPr lang="pt-BR" sz="1400" b="1" dirty="0" smtClean="0"/>
              <a:t>M</a:t>
            </a:r>
            <a:r>
              <a:rPr lang="pt-BR" sz="1400" dirty="0" smtClean="0"/>
              <a:t>óvel de </a:t>
            </a:r>
            <a:r>
              <a:rPr lang="pt-BR" sz="1400" b="1" dirty="0" smtClean="0"/>
              <a:t>J</a:t>
            </a:r>
            <a:r>
              <a:rPr lang="pt-BR" sz="1400" dirty="0" smtClean="0"/>
              <a:t>ornalismo – anos 70/80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53162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ENG – </a:t>
            </a:r>
            <a:r>
              <a:rPr lang="pt-BR" sz="2400" dirty="0">
                <a:latin typeface="Futura Medium" charset="0"/>
              </a:rPr>
              <a:t> A remota</a:t>
            </a:r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275606"/>
            <a:ext cx="4965171" cy="3723878"/>
          </a:xfrm>
          <a:prstGeom prst="rect">
            <a:avLst/>
          </a:prstGeom>
        </p:spPr>
      </p:pic>
      <p:sp>
        <p:nvSpPr>
          <p:cNvPr id="5" name="CaixaDeTexto 28"/>
          <p:cNvSpPr txBox="1"/>
          <p:nvPr/>
        </p:nvSpPr>
        <p:spPr>
          <a:xfrm>
            <a:off x="2788028" y="968390"/>
            <a:ext cx="3492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/>
              <a:t>U</a:t>
            </a:r>
            <a:r>
              <a:rPr lang="pt-BR" sz="1400" dirty="0" smtClean="0"/>
              <a:t>nidade </a:t>
            </a:r>
            <a:r>
              <a:rPr lang="pt-BR" sz="1400" b="1" dirty="0" smtClean="0"/>
              <a:t>M</a:t>
            </a:r>
            <a:r>
              <a:rPr lang="pt-BR" sz="1400" dirty="0" smtClean="0"/>
              <a:t>óvel de </a:t>
            </a:r>
            <a:r>
              <a:rPr lang="pt-BR" sz="1400" b="1" dirty="0" smtClean="0"/>
              <a:t>J</a:t>
            </a:r>
            <a:r>
              <a:rPr lang="pt-BR" sz="1400" dirty="0" smtClean="0"/>
              <a:t>ornalismo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479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6"/>
          <p:cNvSpPr txBox="1">
            <a:spLocks noChangeArrowheads="1"/>
          </p:cNvSpPr>
          <p:nvPr/>
        </p:nvSpPr>
        <p:spPr bwMode="auto">
          <a:xfrm>
            <a:off x="763860" y="149225"/>
            <a:ext cx="71205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>
                <a:latin typeface="Futura Medium" charset="0"/>
              </a:rPr>
              <a:t>Operação de ENG – </a:t>
            </a:r>
            <a:r>
              <a:rPr lang="pt-BR" sz="2400" dirty="0">
                <a:latin typeface="Futura Medium" charset="0"/>
              </a:rPr>
              <a:t> A remota</a:t>
            </a:r>
          </a:p>
        </p:txBody>
      </p:sp>
      <p:sp>
        <p:nvSpPr>
          <p:cNvPr id="653316" name="AutoShape 4" descr="Levels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41" descr="E:\Documents\Pictures\ENG\TX\FlashNews\IMG_287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373708"/>
            <a:ext cx="2664296" cy="3552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28"/>
          <p:cNvSpPr txBox="1"/>
          <p:nvPr/>
        </p:nvSpPr>
        <p:spPr>
          <a:xfrm>
            <a:off x="3995935" y="1065932"/>
            <a:ext cx="4728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GLOBOCOP</a:t>
            </a:r>
            <a:endParaRPr lang="pt-BR" sz="1400" dirty="0"/>
          </a:p>
        </p:txBody>
      </p:sp>
      <p:sp>
        <p:nvSpPr>
          <p:cNvPr id="9" name="CaixaDeTexto 28"/>
          <p:cNvSpPr txBox="1"/>
          <p:nvPr/>
        </p:nvSpPr>
        <p:spPr>
          <a:xfrm>
            <a:off x="827584" y="1080519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FLASHNEWS</a:t>
            </a:r>
            <a:endParaRPr lang="pt-BR" sz="1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373709"/>
            <a:ext cx="4728591" cy="354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7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PERSIZE" val="Letter"/>
  <p:tag name="BACKGROUNDCOLOR" val="-1"/>
  <p:tag name="BACKGROUNDINTENSITY" val="Light"/>
  <p:tag name="PRESENTATIONTYPE" val="BoardWhite"/>
  <p:tag name="OFFICECODE" val="True"/>
  <p:tag name="FOOTER" val="True"/>
  <p:tag name="OFFICES" val="Atlanta;Boston;Chicago;San Francisco;Palo Alto;Dallas;Houston;Los Angeles;Mexico City;Manila;New York;Toronto"/>
  <p:tag name="OFFICE" val="Boston"/>
  <p:tag name="VERSION" val="5.0"/>
  <p:tag name="THINKCELLPRESENTATIONDONOTDELETE" val="&lt;?xml version=&quot;1.0&quot; encoding=&quot;UTF-16&quot; standalone=&quot;yes&quot;?&gt;&#10;&lt;root reqver=&quot;21047&quot;&gt;&lt;version val=&quot;23225&quot;/&gt;&lt;CPresentation id=&quot;1&quot;&gt;&lt;m_precDefaultNumber/&gt;&lt;m_precDefaultPercent/&gt;&lt;m_precDefaultDate/&gt;&lt;m_precDefaultYear/&gt;&lt;m_precDefaultQuarter&gt;&lt;m_bNumberIsYear val=&quot;0&quot;/&gt;&lt;m_strFormatTime&gt;Q%5&lt;/m_strFormatTime&gt;&lt;/m_precDefaultQuarter&gt;&lt;m_precDefaultMonth&gt;&lt;m_bNumberIsYear val=&quot;0&quot;/&gt;&lt;m_strFormatTime&gt;%1&lt;/m_strFormatTime&gt;&lt;/m_precDefaultMonth&gt;&lt;m_precDefaultWeek&gt;&lt;m_bNumberIsYear val=&quot;0&quot;/&gt;&lt;m_strFormatTime&gt;%d.&lt;/m_strFormatTime&gt;&lt;/m_precDefaultWeek&gt;&lt;m_precDefaultDay&gt;&lt;m_bNumberIsYear val=&quot;0&quot;/&gt;&lt;m_strFormatTime&gt;%#d&lt;/m_strFormatTime&gt;&lt;/m_precDefaultDay&gt;&lt;m_mruColor&gt;&lt;m_vecMRU length=&quot;22&quot;&gt;&lt;elem m_fUsage=&quot;4.38504715884660980000E+000&quot;&gt;&lt;m_msothmcolidx val=&quot;0&quot;/&gt;&lt;m_rgb r=&quot;ff&quot; g=&quot;f&quot; b=&quot;f&quot;/&gt;&lt;m_ppcolschidx tagver0=&quot;23004&quot; tagname0=&quot;m_ppcolschidxUNRECOGNIZED&quot; val=&quot;0&quot;/&gt;&lt;m_nBrightness val=&quot;0&quot;/&gt;&lt;/elem&gt;&lt;elem m_fUsage=&quot;1.94383453670042550000E+000&quot;&gt;&lt;m_msothmcolidx val=&quot;0&quot;/&gt;&lt;m_rgb r=&quot;dd&quot; g=&quot;dd&quot; b=&quot;dd&quot;/&gt;&lt;m_ppcolschidx tagver0=&quot;23004&quot; tagname0=&quot;m_ppcolschidxUNRECOGNIZED&quot; val=&quot;0&quot;/&gt;&lt;m_nBrightness val=&quot;0&quot;/&gt;&lt;/elem&gt;&lt;elem m_fUsage=&quot;1.63910947229353130000E+000&quot;&gt;&lt;m_msothmcolidx val=&quot;0&quot;/&gt;&lt;m_rgb r=&quot;ff&quot; g=&quot;c0&quot; b=&quot;0&quot;/&gt;&lt;m_ppcolschidx tagver0=&quot;23004&quot; tagname0=&quot;m_ppcolschidxUNRECOGNIZED&quot; val=&quot;0&quot;/&gt;&lt;m_nBrightness val=&quot;0&quot;/&gt;&lt;/elem&gt;&lt;elem m_fUsage=&quot;6.99908989131512560000E-001&quot;&gt;&lt;m_msothmcolidx val=&quot;0&quot;/&gt;&lt;m_rgb r=&quot;b3&quot; g=&quot;ce&quot; b=&quot;ba&quot;/&gt;&lt;m_ppcolschidx tagver0=&quot;23004&quot; tagname0=&quot;m_ppcolschidxUNRECOGNIZED&quot; val=&quot;0&quot;/&gt;&lt;m_nBrightness val=&quot;0&quot;/&gt;&lt;/elem&gt;&lt;elem m_fUsage=&quot;3.01856988763965000000E-001&quot;&gt;&lt;m_msothmcolidx val=&quot;0&quot;/&gt;&lt;m_rgb r=&quot;ad&quot; g=&quot;14&quot; b=&quot;33&quot;/&gt;&lt;m_ppcolschidx tagver0=&quot;23004&quot; tagname0=&quot;m_ppcolschidxUNRECOGNIZED&quot; val=&quot;0&quot;/&gt;&lt;m_nBrightness val=&quot;0&quot;/&gt;&lt;/elem&gt;&lt;elem m_fUsage=&quot;2.44827914251030620000E-001&quot;&gt;&lt;m_msothmcolidx val=&quot;0&quot;/&gt;&lt;m_rgb r=&quot;cc&quot; g=&quot;0&quot; b=&quot;0&quot;/&gt;&lt;m_ppcolschidx tagver0=&quot;23004&quot; tagname0=&quot;m_ppcolschidxUNRECOGNIZED&quot; val=&quot;0&quot;/&gt;&lt;m_nBrightness val=&quot;0&quot;/&gt;&lt;/elem&gt;&lt;elem m_fUsage=&quot;1.95754765992206340000E-001&quot;&gt;&lt;m_msothmcolidx val=&quot;0&quot;/&gt;&lt;m_rgb r=&quot;9&quot; g=&quot;1c&quot; b=&quot;c6&quot;/&gt;&lt;m_ppcolschidx tagver0=&quot;23004&quot; tagname0=&quot;m_ppcolschidxUNRECOGNIZED&quot; val=&quot;0&quot;/&gt;&lt;m_nBrightness val=&quot;0&quot;/&gt;&lt;/elem&gt;&lt;elem m_fUsage=&quot;1.43385923810827600000E-001&quot;&gt;&lt;m_msothmcolidx val=&quot;0&quot;/&gt;&lt;m_rgb r=&quot;34&quot; g=&quot;41&quot; b=&quot;b6&quot;/&gt;&lt;m_ppcolschidx tagver0=&quot;23004&quot; tagname0=&quot;m_ppcolschidxUNRECOGNIZED&quot; val=&quot;0&quot;/&gt;&lt;m_nBrightness val=&quot;0&quot;/&gt;&lt;/elem&gt;&lt;elem m_fUsage=&quot;9.84770902183611930000E-002&quot;&gt;&lt;m_msothmcolidx val=&quot;0&quot;/&gt;&lt;m_rgb r=&quot;eb&quot; g=&quot;b6&quot; b=&quot;f8&quot;/&gt;&lt;m_ppcolschidx tagver0=&quot;23004&quot; tagname0=&quot;m_ppcolschidxUNRECOGNIZED&quot; val=&quot;0&quot;/&gt;&lt;m_nBrightness val=&quot;0&quot;/&gt;&lt;/elem&gt;&lt;elem m_fUsage=&quot;7.97664430768725700000E-002&quot;&gt;&lt;m_msothmcolidx val=&quot;0&quot;/&gt;&lt;m_rgb r=&quot;39&quot; g=&quot;77&quot; b=&quot;d5&quot;/&gt;&lt;m_ppcolschidx tagver0=&quot;23004&quot; tagname0=&quot;m_ppcolschidxUNRECOGNIZED&quot; val=&quot;0&quot;/&gt;&lt;m_nBrightness val=&quot;0&quot;/&gt;&lt;/elem&gt;&lt;elem m_fUsage=&quot;6.46108189788753280000E-002&quot;&gt;&lt;m_msothmcolidx val=&quot;0&quot;/&gt;&lt;m_rgb r=&quot;ff&quot; g=&quot;0&quot; b=&quot;0&quot;/&gt;&lt;m_ppcolschidx tagver0=&quot;23004&quot; tagname0=&quot;m_ppcolschidxUNRECOGNIZED&quot; val=&quot;0&quot;/&gt;&lt;m_nBrightness val=&quot;0&quot;/&gt;&lt;/elem&gt;&lt;elem m_fUsage=&quot;5.81497370030401100000E-002&quot;&gt;&lt;m_msothmcolidx val=&quot;0&quot;/&gt;&lt;m_rgb r=&quot;6&quot; g=&quot;9d&quot; b=&quot;52&quot;/&gt;&lt;m_ppcolschidx tagver0=&quot;23004&quot; tagname0=&quot;m_ppcolschidxUNRECOGNIZED&quot; val=&quot;0&quot;/&gt;&lt;m_nBrightness val=&quot;0&quot;/&gt;&lt;/elem&gt;&lt;elem m_fUsage=&quot;5.23347638427205870000E-002&quot;&gt;&lt;m_msothmcolidx val=&quot;0&quot;/&gt;&lt;m_rgb r=&quot;0&quot; g=&quot;b0&quot; b=&quot;50&quot;/&gt;&lt;m_ppcolschidx tagver0=&quot;23004&quot; tagname0=&quot;m_ppcolschidxUNRECOGNIZED&quot; val=&quot;0&quot;/&gt;&lt;m_nBrightness val=&quot;0&quot;/&gt;&lt;/elem&gt;&lt;elem m_fUsage=&quot;4.71012869724624920000E-002&quot;&gt;&lt;m_msothmcolidx val=&quot;0&quot;/&gt;&lt;m_rgb r=&quot;0&quot; g=&quot;b3&quot; b=&quot;aa&quot;/&gt;&lt;m_ppcolschidx tagver0=&quot;23004&quot; tagname0=&quot;m_ppcolschidxUNRECOGNIZED&quot; val=&quot;0&quot;/&gt;&lt;m_nBrightness val=&quot;0&quot;/&gt;&lt;/elem&gt;&lt;elem m_fUsage=&quot;3.50354854507663320000E-002&quot;&gt;&lt;m_msothmcolidx val=&quot;0&quot;/&gt;&lt;m_rgb r=&quot;f3&quot; g=&quot;86&quot; b=&quot;18&quot;/&gt;&lt;m_ppcolschidx tagver0=&quot;23004&quot; tagname0=&quot;m_ppcolschidxUNRECOGNIZED&quot; val=&quot;0&quot;/&gt;&lt;m_nBrightness val=&quot;0&quot;/&gt;&lt;/elem&gt;&lt;elem m_fUsage=&quot;8.05852122714774760000E-003&quot;&gt;&lt;m_msothmcolidx val=&quot;0&quot;/&gt;&lt;m_rgb r=&quot;63&quot; g=&quot;8c&quot; b=&quot;ae&quot;/&gt;&lt;m_ppcolschidx tagver0=&quot;23004&quot; tagname0=&quot;m_ppcolschidxUNRECOGNIZED&quot; val=&quot;0&quot;/&gt;&lt;m_nBrightness val=&quot;0&quot;/&gt;&lt;/elem&gt;&lt;elem m_fUsage=&quot;2.73983209920944380000E-003&quot;&gt;&lt;m_msothmcolidx val=&quot;0&quot;/&gt;&lt;m_rgb r=&quot;ff&quot; g=&quot;e4&quot; b=&quot;33&quot;/&gt;&lt;m_ppcolschidx tagver0=&quot;23004&quot; tagname0=&quot;m_ppcolschidxUNRECOGNIZED&quot; val=&quot;0&quot;/&gt;&lt;m_nBrightness val=&quot;0&quot;/&gt;&lt;/elem&gt;&lt;elem m_fUsage=&quot;2.57585468675899880000E-007&quot;&gt;&lt;m_msothmcolidx val=&quot;0&quot;/&gt;&lt;m_rgb r=&quot;94&quot; g=&quot;8a&quot; b=&quot;54&quot;/&gt;&lt;m_ppcolschidx tagver0=&quot;23004&quot; tagname0=&quot;m_ppcolschidxUNRECOGNIZED&quot; val=&quot;0&quot;/&gt;&lt;m_nBrightness val=&quot;0&quot;/&gt;&lt;/elem&gt;&lt;elem m_fUsage=&quot;1.30080675406192170000E-008&quot;&gt;&lt;m_msothmcolidx val=&quot;0&quot;/&gt;&lt;m_rgb r=&quot;29&quot; g=&quot;cb&quot; b=&quot;b&quot;/&gt;&lt;m_ppcolschidx tagver0=&quot;23004&quot; tagname0=&quot;m_ppcolschidxUNRECOGNIZED&quot; val=&quot;0&quot;/&gt;&lt;m_nBrightness val=&quot;0&quot;/&gt;&lt;/elem&gt;&lt;elem m_fUsage=&quot;7.40719475714624840000E-010&quot;&gt;&lt;m_msothmcolidx val=&quot;0&quot;/&gt;&lt;m_rgb r=&quot;0&quot; g=&quot;66&quot; b=&quot;cc&quot;/&gt;&lt;m_ppcolschidx tagver0=&quot;23004&quot; tagname0=&quot;m_ppcolschidxUNRECOGNIZED&quot; val=&quot;0&quot;/&gt;&lt;m_nBrightness val=&quot;0&quot;/&gt;&lt;/elem&gt;&lt;elem m_fUsage=&quot;6.15764734303208360000E-012&quot;&gt;&lt;m_msothmcolidx val=&quot;0&quot;/&gt;&lt;m_rgb r=&quot;16&quot; g=&quot;c7&quot; b=&quot;12&quot;/&gt;&lt;m_ppcolschidx tagver0=&quot;23004&quot; tagname0=&quot;m_ppcolschidxUNRECOGNIZED&quot; val=&quot;0&quot;/&gt;&lt;m_nBrightness val=&quot;0&quot;/&gt;&lt;/elem&gt;&lt;elem m_fUsage=&quot;3.85825096416369360000E-015&quot;&gt;&lt;m_msothmcolidx val=&quot;0&quot;/&gt;&lt;m_rgb r=&quot;0&quot; g=&quot;72&quot; b=&quot;a8&quot;/&gt;&lt;m_ppcolschidx tagver0=&quot;23004&quot; tagname0=&quot;m_ppcolschidxUNRECOGNIZED&quot; val=&quot;0&quot;/&gt;&lt;m_nBrightness val=&quot;0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Academia de Tecnologia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 Academia de Tecnologia" id="{74BCE92F-B669-4A6C-85DC-256134FD7039}" vid="{BAC45CA7-C4A3-43C6-8CA8-334524ADFEBD}"/>
    </a:ext>
  </a:extLst>
</a:theme>
</file>

<file path=ppt/theme/theme2.xml><?xml version="1.0" encoding="utf-8"?>
<a:theme xmlns:a="http://schemas.openxmlformats.org/drawingml/2006/main" name="Miolo_Tecnologia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im_Tecnologia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AFB647D92A063448018D9211B68B8AE" ma:contentTypeVersion="0" ma:contentTypeDescription="Crie um novo documento." ma:contentTypeScope="" ma:versionID="3fd1822ee88421d59e76b583c51c192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cb358bd3c4937f8c29cf3e1e721863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AA2D19-1633-4DCE-9D62-DD38E8D287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F3271-EC9F-468E-8C5B-A13F412E9F66}">
  <ds:schemaRefs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1AAA613-C6C2-4684-95D6-7A25F9062863}"/>
</file>

<file path=docProps/app.xml><?xml version="1.0" encoding="utf-8"?>
<Properties xmlns="http://schemas.openxmlformats.org/officeDocument/2006/extended-properties" xmlns:vt="http://schemas.openxmlformats.org/officeDocument/2006/docPropsVTypes">
  <Template>Tema Academia de Tecnologia</Template>
  <TotalTime>21241</TotalTime>
  <Words>1841</Words>
  <Application>Microsoft Office PowerPoint</Application>
  <PresentationFormat>Apresentação na tela (16:9)</PresentationFormat>
  <Paragraphs>771</Paragraphs>
  <Slides>64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77" baseType="lpstr">
      <vt:lpstr>MS PGothic</vt:lpstr>
      <vt:lpstr>MS PGothic</vt:lpstr>
      <vt:lpstr>Arial</vt:lpstr>
      <vt:lpstr>Calibri</vt:lpstr>
      <vt:lpstr>Century Gothic</vt:lpstr>
      <vt:lpstr>Futura Medium</vt:lpstr>
      <vt:lpstr>Globoface 2002</vt:lpstr>
      <vt:lpstr>Maven Pro</vt:lpstr>
      <vt:lpstr>Wingdings</vt:lpstr>
      <vt:lpstr>Tema Academia de Tecnologia</vt:lpstr>
      <vt:lpstr>Miolo_Tecnologia</vt:lpstr>
      <vt:lpstr>Fim_Tecnologia</vt:lpstr>
      <vt:lpstr>Slide do think-cell</vt:lpstr>
      <vt:lpstr>Apresentação do PowerPoint</vt:lpstr>
      <vt:lpstr>Operações de RF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Operação de Microlink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Eventos Carnaval Rio de Janeiro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Eventos Meia Maratona Internacional do  Rio de Janeiro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Globo Comunicação e Participações S.A.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Academia Aula Operações de RF</dc:title>
  <dc:creator>Tv Globo</dc:creator>
  <cp:lastModifiedBy>Tv Globo</cp:lastModifiedBy>
  <cp:revision>2934</cp:revision>
  <cp:lastPrinted>2014-04-04T20:30:41Z</cp:lastPrinted>
  <dcterms:created xsi:type="dcterms:W3CDTF">2013-11-14T00:50:47Z</dcterms:created>
  <dcterms:modified xsi:type="dcterms:W3CDTF">2016-09-20T13:59:20Z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0x010100AAFB647D92A063448018D9211B68B8AE</vt:lpwstr>
  </property>
  <property fmtid="{D5CDD505-2E9C-101B-9397-08002B2CF9AE}" pid="3" name="_dlc_DocIdItemGuid">
    <vt:lpwstr>c371fdc9-3872-42dc-a25a-3f39a8a4b17c</vt:lpwstr>
  </property>
  <property fmtid="{D5CDD505-2E9C-101B-9397-08002B2CF9AE}" pid="4" name="TaxKeyword">
    <vt:lpwstr/>
  </property>
  <property fmtid="{D5CDD505-2E9C-101B-9397-08002B2CF9AE}" pid="5" name="Seguran_x00e7_a_x0020_da_x0020_Informa_x00e7__x00e3_o">
    <vt:lpwstr/>
  </property>
  <property fmtid="{D5CDD505-2E9C-101B-9397-08002B2CF9AE}" pid="6" name="Segurança da Informação">
    <vt:lpwstr/>
  </property>
</Properties>
</file>